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87"/>
  </p:notesMasterIdLst>
  <p:sldIdLst>
    <p:sldId id="410" r:id="rId2"/>
    <p:sldId id="411" r:id="rId3"/>
    <p:sldId id="412" r:id="rId4"/>
    <p:sldId id="414" r:id="rId5"/>
    <p:sldId id="415" r:id="rId6"/>
    <p:sldId id="416" r:id="rId7"/>
    <p:sldId id="417" r:id="rId8"/>
    <p:sldId id="418" r:id="rId9"/>
    <p:sldId id="419" r:id="rId10"/>
    <p:sldId id="420" r:id="rId11"/>
    <p:sldId id="421" r:id="rId12"/>
    <p:sldId id="422" r:id="rId13"/>
    <p:sldId id="423" r:id="rId14"/>
    <p:sldId id="424" r:id="rId15"/>
    <p:sldId id="425" r:id="rId16"/>
    <p:sldId id="256" r:id="rId17"/>
    <p:sldId id="348" r:id="rId18"/>
    <p:sldId id="343" r:id="rId19"/>
    <p:sldId id="375" r:id="rId20"/>
    <p:sldId id="426" r:id="rId21"/>
    <p:sldId id="377" r:id="rId22"/>
    <p:sldId id="379" r:id="rId23"/>
    <p:sldId id="380" r:id="rId24"/>
    <p:sldId id="381" r:id="rId25"/>
    <p:sldId id="382" r:id="rId26"/>
    <p:sldId id="427" r:id="rId27"/>
    <p:sldId id="349" r:id="rId28"/>
    <p:sldId id="267" r:id="rId29"/>
    <p:sldId id="350" r:id="rId30"/>
    <p:sldId id="351" r:id="rId31"/>
    <p:sldId id="352" r:id="rId32"/>
    <p:sldId id="383" r:id="rId33"/>
    <p:sldId id="353" r:id="rId34"/>
    <p:sldId id="282" r:id="rId35"/>
    <p:sldId id="355" r:id="rId36"/>
    <p:sldId id="384" r:id="rId37"/>
    <p:sldId id="385" r:id="rId38"/>
    <p:sldId id="386" r:id="rId39"/>
    <p:sldId id="361" r:id="rId40"/>
    <p:sldId id="283" r:id="rId41"/>
    <p:sldId id="356" r:id="rId42"/>
    <p:sldId id="429" r:id="rId43"/>
    <p:sldId id="258" r:id="rId44"/>
    <p:sldId id="387" r:id="rId45"/>
    <p:sldId id="287" r:id="rId46"/>
    <p:sldId id="388" r:id="rId47"/>
    <p:sldId id="296" r:id="rId48"/>
    <p:sldId id="297" r:id="rId49"/>
    <p:sldId id="391" r:id="rId50"/>
    <p:sldId id="392" r:id="rId51"/>
    <p:sldId id="394" r:id="rId52"/>
    <p:sldId id="389" r:id="rId53"/>
    <p:sldId id="395" r:id="rId54"/>
    <p:sldId id="398" r:id="rId55"/>
    <p:sldId id="390" r:id="rId56"/>
    <p:sldId id="300" r:id="rId57"/>
    <p:sldId id="308" r:id="rId58"/>
    <p:sldId id="311" r:id="rId59"/>
    <p:sldId id="312" r:id="rId60"/>
    <p:sldId id="369" r:id="rId61"/>
    <p:sldId id="370" r:id="rId62"/>
    <p:sldId id="371" r:id="rId63"/>
    <p:sldId id="399" r:id="rId64"/>
    <p:sldId id="400" r:id="rId65"/>
    <p:sldId id="314" r:id="rId66"/>
    <p:sldId id="367" r:id="rId67"/>
    <p:sldId id="365" r:id="rId68"/>
    <p:sldId id="401" r:id="rId69"/>
    <p:sldId id="402" r:id="rId70"/>
    <p:sldId id="403" r:id="rId71"/>
    <p:sldId id="404" r:id="rId72"/>
    <p:sldId id="368" r:id="rId73"/>
    <p:sldId id="363" r:id="rId74"/>
    <p:sldId id="406" r:id="rId75"/>
    <p:sldId id="407" r:id="rId76"/>
    <p:sldId id="364" r:id="rId77"/>
    <p:sldId id="408" r:id="rId78"/>
    <p:sldId id="315" r:id="rId79"/>
    <p:sldId id="316" r:id="rId80"/>
    <p:sldId id="317" r:id="rId81"/>
    <p:sldId id="372" r:id="rId82"/>
    <p:sldId id="373" r:id="rId83"/>
    <p:sldId id="374" r:id="rId84"/>
    <p:sldId id="318" r:id="rId85"/>
    <p:sldId id="409"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_Recap" id="{CF538DEF-6B31-4B1B-9882-BAD67FFFCA1E}">
          <p14:sldIdLst>
            <p14:sldId id="410"/>
            <p14:sldId id="411"/>
            <p14:sldId id="412"/>
            <p14:sldId id="414"/>
            <p14:sldId id="415"/>
            <p14:sldId id="416"/>
            <p14:sldId id="417"/>
            <p14:sldId id="418"/>
            <p14:sldId id="419"/>
            <p14:sldId id="420"/>
            <p14:sldId id="421"/>
            <p14:sldId id="422"/>
            <p14:sldId id="423"/>
            <p14:sldId id="424"/>
            <p14:sldId id="425"/>
            <p14:sldId id="256"/>
            <p14:sldId id="348"/>
            <p14:sldId id="343"/>
            <p14:sldId id="375"/>
            <p14:sldId id="426"/>
            <p14:sldId id="377"/>
            <p14:sldId id="379"/>
            <p14:sldId id="380"/>
            <p14:sldId id="381"/>
            <p14:sldId id="382"/>
            <p14:sldId id="427"/>
            <p14:sldId id="349"/>
            <p14:sldId id="267"/>
            <p14:sldId id="350"/>
            <p14:sldId id="351"/>
            <p14:sldId id="352"/>
            <p14:sldId id="383"/>
            <p14:sldId id="353"/>
            <p14:sldId id="282"/>
            <p14:sldId id="355"/>
            <p14:sldId id="384"/>
            <p14:sldId id="385"/>
            <p14:sldId id="386"/>
            <p14:sldId id="361"/>
            <p14:sldId id="283"/>
            <p14:sldId id="356"/>
            <p14:sldId id="429"/>
            <p14:sldId id="258"/>
            <p14:sldId id="387"/>
            <p14:sldId id="287"/>
            <p14:sldId id="388"/>
            <p14:sldId id="296"/>
            <p14:sldId id="297"/>
            <p14:sldId id="391"/>
            <p14:sldId id="392"/>
            <p14:sldId id="394"/>
            <p14:sldId id="389"/>
            <p14:sldId id="395"/>
            <p14:sldId id="398"/>
            <p14:sldId id="390"/>
            <p14:sldId id="300"/>
            <p14:sldId id="308"/>
            <p14:sldId id="311"/>
            <p14:sldId id="312"/>
            <p14:sldId id="369"/>
            <p14:sldId id="370"/>
            <p14:sldId id="371"/>
            <p14:sldId id="399"/>
            <p14:sldId id="400"/>
            <p14:sldId id="314"/>
            <p14:sldId id="367"/>
            <p14:sldId id="365"/>
            <p14:sldId id="401"/>
            <p14:sldId id="402"/>
            <p14:sldId id="403"/>
            <p14:sldId id="404"/>
            <p14:sldId id="368"/>
            <p14:sldId id="363"/>
            <p14:sldId id="406"/>
            <p14:sldId id="407"/>
            <p14:sldId id="364"/>
            <p14:sldId id="408"/>
            <p14:sldId id="315"/>
            <p14:sldId id="316"/>
            <p14:sldId id="317"/>
            <p14:sldId id="372"/>
            <p14:sldId id="373"/>
            <p14:sldId id="374"/>
            <p14:sldId id="318"/>
            <p14:sldId id="4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81" autoAdjust="0"/>
    <p:restoredTop sz="94660"/>
  </p:normalViewPr>
  <p:slideViewPr>
    <p:cSldViewPr snapToGrid="0">
      <p:cViewPr varScale="1">
        <p:scale>
          <a:sx n="81" d="100"/>
          <a:sy n="81" d="100"/>
        </p:scale>
        <p:origin x="691"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6CF91A-9D88-4A51-B7D1-2D65AADE44B2}" type="doc">
      <dgm:prSet loTypeId="urn:microsoft.com/office/officeart/2011/layout/CircleProcess" loCatId="officeonline" qsTypeId="urn:microsoft.com/office/officeart/2005/8/quickstyle/simple1" qsCatId="simple" csTypeId="urn:microsoft.com/office/officeart/2005/8/colors/accent1_2" csCatId="accent1" phldr="1"/>
      <dgm:spPr/>
      <dgm:t>
        <a:bodyPr/>
        <a:lstStyle/>
        <a:p>
          <a:endParaRPr lang="en-US"/>
        </a:p>
      </dgm:t>
    </dgm:pt>
    <dgm:pt modelId="{43AA0EDA-91A3-4CDF-BBFB-509D04193CD4}">
      <dgm:prSet phldrT="[Text]" custT="1"/>
      <dgm:spPr/>
      <dgm:t>
        <a:bodyPr/>
        <a:lstStyle/>
        <a:p>
          <a:r>
            <a:rPr lang="en-US" sz="3200" dirty="0" smtClean="0">
              <a:latin typeface="Franklin Gothic Medium Cond" panose="020B0606030402020204" pitchFamily="34" charset="0"/>
              <a:ea typeface="Adobe Gothic Std B" panose="020B0800000000000000" pitchFamily="34" charset="-128"/>
            </a:rPr>
            <a:t>Bank Rate 8.75</a:t>
          </a:r>
          <a:endParaRPr lang="en-US" sz="3200" dirty="0">
            <a:latin typeface="Franklin Gothic Medium Cond" panose="020B0606030402020204" pitchFamily="34" charset="0"/>
            <a:ea typeface="Adobe Gothic Std B" panose="020B0800000000000000" pitchFamily="34" charset="-128"/>
          </a:endParaRPr>
        </a:p>
      </dgm:t>
    </dgm:pt>
    <dgm:pt modelId="{D67E86F2-DA92-49A0-814B-45B038E3717C}" type="parTrans" cxnId="{AE1FB465-7CE0-496D-A700-AA2CB1F0DE42}">
      <dgm:prSet/>
      <dgm:spPr/>
      <dgm:t>
        <a:bodyPr/>
        <a:lstStyle/>
        <a:p>
          <a:endParaRPr lang="en-US" sz="2000">
            <a:latin typeface="Adobe Gothic Std B" panose="020B0800000000000000" pitchFamily="34" charset="-128"/>
            <a:ea typeface="Adobe Gothic Std B" panose="020B0800000000000000" pitchFamily="34" charset="-128"/>
          </a:endParaRPr>
        </a:p>
      </dgm:t>
    </dgm:pt>
    <dgm:pt modelId="{670A956B-17DF-4572-A72B-BBEA66D15AB5}" type="sibTrans" cxnId="{AE1FB465-7CE0-496D-A700-AA2CB1F0DE42}">
      <dgm:prSet/>
      <dgm:spPr/>
      <dgm:t>
        <a:bodyPr/>
        <a:lstStyle/>
        <a:p>
          <a:endParaRPr lang="en-US" sz="2000">
            <a:latin typeface="Adobe Gothic Std B" panose="020B0800000000000000" pitchFamily="34" charset="-128"/>
            <a:ea typeface="Adobe Gothic Std B" panose="020B0800000000000000" pitchFamily="34" charset="-128"/>
          </a:endParaRPr>
        </a:p>
      </dgm:t>
    </dgm:pt>
    <dgm:pt modelId="{59D59764-FFFB-4FFD-9327-412B03C34D9D}">
      <dgm:prSet phldrT="[Text]" custT="1"/>
      <dgm:spPr/>
      <dgm:t>
        <a:bodyPr/>
        <a:lstStyle/>
        <a:p>
          <a:r>
            <a:rPr lang="en-US" sz="3200" dirty="0" smtClean="0">
              <a:latin typeface="Franklin Gothic Medium Cond" panose="020B0606030402020204" pitchFamily="34" charset="0"/>
              <a:ea typeface="Adobe Gothic Std B" panose="020B0800000000000000" pitchFamily="34" charset="-128"/>
            </a:rPr>
            <a:t>MSF</a:t>
          </a:r>
        </a:p>
        <a:p>
          <a:r>
            <a:rPr lang="en-US" sz="3200" dirty="0" smtClean="0">
              <a:latin typeface="Franklin Gothic Medium Cond" panose="020B0606030402020204" pitchFamily="34" charset="0"/>
              <a:ea typeface="Adobe Gothic Std B" panose="020B0800000000000000" pitchFamily="34" charset="-128"/>
            </a:rPr>
            <a:t>8.75</a:t>
          </a:r>
          <a:endParaRPr lang="en-US" sz="3200" dirty="0">
            <a:latin typeface="Franklin Gothic Medium Cond" panose="020B0606030402020204" pitchFamily="34" charset="0"/>
            <a:ea typeface="Adobe Gothic Std B" panose="020B0800000000000000" pitchFamily="34" charset="-128"/>
          </a:endParaRPr>
        </a:p>
      </dgm:t>
    </dgm:pt>
    <dgm:pt modelId="{D7A3BEF1-5534-447F-B555-12A8BCF67134}" type="parTrans" cxnId="{F87FE3E0-C668-4EAF-81BB-25E719E51863}">
      <dgm:prSet/>
      <dgm:spPr/>
      <dgm:t>
        <a:bodyPr/>
        <a:lstStyle/>
        <a:p>
          <a:endParaRPr lang="en-US" sz="2000">
            <a:latin typeface="Adobe Gothic Std B" panose="020B0800000000000000" pitchFamily="34" charset="-128"/>
            <a:ea typeface="Adobe Gothic Std B" panose="020B0800000000000000" pitchFamily="34" charset="-128"/>
          </a:endParaRPr>
        </a:p>
      </dgm:t>
    </dgm:pt>
    <dgm:pt modelId="{0F07BD35-BC66-4388-93FF-5B8C7409E7CC}" type="sibTrans" cxnId="{F87FE3E0-C668-4EAF-81BB-25E719E51863}">
      <dgm:prSet/>
      <dgm:spPr/>
      <dgm:t>
        <a:bodyPr/>
        <a:lstStyle/>
        <a:p>
          <a:endParaRPr lang="en-US" sz="2000">
            <a:latin typeface="Adobe Gothic Std B" panose="020B0800000000000000" pitchFamily="34" charset="-128"/>
            <a:ea typeface="Adobe Gothic Std B" panose="020B0800000000000000" pitchFamily="34" charset="-128"/>
          </a:endParaRPr>
        </a:p>
      </dgm:t>
    </dgm:pt>
    <dgm:pt modelId="{63C6FC56-0DD3-4D08-B9BB-BA35A1A075E3}">
      <dgm:prSet phldrT="[Text]" custT="1"/>
      <dgm:spPr/>
      <dgm:t>
        <a:bodyPr/>
        <a:lstStyle/>
        <a:p>
          <a:r>
            <a:rPr lang="en-US" sz="3200" dirty="0" smtClean="0">
              <a:latin typeface="Franklin Gothic Medium Cond" panose="020B0606030402020204" pitchFamily="34" charset="0"/>
              <a:ea typeface="Adobe Gothic Std B" panose="020B0800000000000000" pitchFamily="34" charset="-128"/>
            </a:rPr>
            <a:t>Repo 7.75</a:t>
          </a:r>
          <a:endParaRPr lang="en-US" sz="3200" dirty="0">
            <a:latin typeface="Franklin Gothic Medium Cond" panose="020B0606030402020204" pitchFamily="34" charset="0"/>
            <a:ea typeface="Adobe Gothic Std B" panose="020B0800000000000000" pitchFamily="34" charset="-128"/>
          </a:endParaRPr>
        </a:p>
      </dgm:t>
    </dgm:pt>
    <dgm:pt modelId="{CE41EEEB-262D-42BF-AD7F-2D97F2306DE2}" type="parTrans" cxnId="{92F6F1EB-5299-4D52-A1D7-A1E8A6370059}">
      <dgm:prSet/>
      <dgm:spPr/>
      <dgm:t>
        <a:bodyPr/>
        <a:lstStyle/>
        <a:p>
          <a:endParaRPr lang="en-US" sz="2000">
            <a:latin typeface="Adobe Gothic Std B" panose="020B0800000000000000" pitchFamily="34" charset="-128"/>
            <a:ea typeface="Adobe Gothic Std B" panose="020B0800000000000000" pitchFamily="34" charset="-128"/>
          </a:endParaRPr>
        </a:p>
      </dgm:t>
    </dgm:pt>
    <dgm:pt modelId="{26D1728D-B636-41C0-955B-E10A7DE79ED8}" type="sibTrans" cxnId="{92F6F1EB-5299-4D52-A1D7-A1E8A6370059}">
      <dgm:prSet/>
      <dgm:spPr/>
      <dgm:t>
        <a:bodyPr/>
        <a:lstStyle/>
        <a:p>
          <a:endParaRPr lang="en-US" sz="2000">
            <a:latin typeface="Adobe Gothic Std B" panose="020B0800000000000000" pitchFamily="34" charset="-128"/>
            <a:ea typeface="Adobe Gothic Std B" panose="020B0800000000000000" pitchFamily="34" charset="-128"/>
          </a:endParaRPr>
        </a:p>
      </dgm:t>
    </dgm:pt>
    <dgm:pt modelId="{9B81DB5F-CFF5-432C-B5DC-A8C1052D9687}">
      <dgm:prSet phldrT="[Text]" custT="1"/>
      <dgm:spPr/>
      <dgm:t>
        <a:bodyPr/>
        <a:lstStyle/>
        <a:p>
          <a:r>
            <a:rPr lang="en-US" sz="3200" dirty="0" smtClean="0">
              <a:latin typeface="Franklin Gothic Medium Cond" panose="020B0606030402020204" pitchFamily="34" charset="0"/>
              <a:ea typeface="Adobe Gothic Std B" panose="020B0800000000000000" pitchFamily="34" charset="-128"/>
            </a:rPr>
            <a:t>RR 6.75</a:t>
          </a:r>
          <a:endParaRPr lang="en-US" sz="3200" dirty="0">
            <a:latin typeface="Franklin Gothic Medium Cond" panose="020B0606030402020204" pitchFamily="34" charset="0"/>
            <a:ea typeface="Adobe Gothic Std B" panose="020B0800000000000000" pitchFamily="34" charset="-128"/>
          </a:endParaRPr>
        </a:p>
      </dgm:t>
    </dgm:pt>
    <dgm:pt modelId="{98BB6225-348E-4328-9954-4669713CE20B}" type="parTrans" cxnId="{5DBB85C3-7F31-4E73-8AFC-A879E85D12ED}">
      <dgm:prSet/>
      <dgm:spPr/>
      <dgm:t>
        <a:bodyPr/>
        <a:lstStyle/>
        <a:p>
          <a:endParaRPr lang="en-US" sz="2000">
            <a:latin typeface="Adobe Gothic Std B" panose="020B0800000000000000" pitchFamily="34" charset="-128"/>
            <a:ea typeface="Adobe Gothic Std B" panose="020B0800000000000000" pitchFamily="34" charset="-128"/>
          </a:endParaRPr>
        </a:p>
      </dgm:t>
    </dgm:pt>
    <dgm:pt modelId="{6A1039FE-45E5-41DC-A672-787001DC5658}" type="sibTrans" cxnId="{5DBB85C3-7F31-4E73-8AFC-A879E85D12ED}">
      <dgm:prSet/>
      <dgm:spPr/>
      <dgm:t>
        <a:bodyPr/>
        <a:lstStyle/>
        <a:p>
          <a:endParaRPr lang="en-US" sz="2000">
            <a:latin typeface="Adobe Gothic Std B" panose="020B0800000000000000" pitchFamily="34" charset="-128"/>
            <a:ea typeface="Adobe Gothic Std B" panose="020B0800000000000000" pitchFamily="34" charset="-128"/>
          </a:endParaRPr>
        </a:p>
      </dgm:t>
    </dgm:pt>
    <dgm:pt modelId="{79A8D5AF-D0EE-4EEB-9D04-4B277F1BC6D6}">
      <dgm:prSet phldrT="[Text]" custT="1"/>
      <dgm:spPr/>
      <dgm:t>
        <a:bodyPr/>
        <a:lstStyle/>
        <a:p>
          <a:r>
            <a:rPr lang="en-US" sz="3200" dirty="0" smtClean="0">
              <a:latin typeface="Franklin Gothic Medium Cond" panose="020B0606030402020204" pitchFamily="34" charset="0"/>
              <a:ea typeface="Adobe Gothic Std B" panose="020B0800000000000000" pitchFamily="34" charset="-128"/>
            </a:rPr>
            <a:t>SLR 21.5</a:t>
          </a:r>
          <a:endParaRPr lang="en-US" sz="3200" dirty="0">
            <a:latin typeface="Franklin Gothic Medium Cond" panose="020B0606030402020204" pitchFamily="34" charset="0"/>
            <a:ea typeface="Adobe Gothic Std B" panose="020B0800000000000000" pitchFamily="34" charset="-128"/>
          </a:endParaRPr>
        </a:p>
      </dgm:t>
    </dgm:pt>
    <dgm:pt modelId="{97834DBA-0D5D-4351-ACFB-A48D06317E95}" type="parTrans" cxnId="{5DA969A8-6836-4A0C-AC53-F4F01DEBA119}">
      <dgm:prSet/>
      <dgm:spPr/>
      <dgm:t>
        <a:bodyPr/>
        <a:lstStyle/>
        <a:p>
          <a:endParaRPr lang="en-US" sz="2000">
            <a:latin typeface="Adobe Gothic Std B" panose="020B0800000000000000" pitchFamily="34" charset="-128"/>
            <a:ea typeface="Adobe Gothic Std B" panose="020B0800000000000000" pitchFamily="34" charset="-128"/>
          </a:endParaRPr>
        </a:p>
      </dgm:t>
    </dgm:pt>
    <dgm:pt modelId="{0F944E7A-C150-4A6B-900A-62B084713896}" type="sibTrans" cxnId="{5DA969A8-6836-4A0C-AC53-F4F01DEBA119}">
      <dgm:prSet/>
      <dgm:spPr/>
      <dgm:t>
        <a:bodyPr/>
        <a:lstStyle/>
        <a:p>
          <a:endParaRPr lang="en-US" sz="2000">
            <a:latin typeface="Adobe Gothic Std B" panose="020B0800000000000000" pitchFamily="34" charset="-128"/>
            <a:ea typeface="Adobe Gothic Std B" panose="020B0800000000000000" pitchFamily="34" charset="-128"/>
          </a:endParaRPr>
        </a:p>
      </dgm:t>
    </dgm:pt>
    <dgm:pt modelId="{BB643CDE-259F-468B-BB10-90977EE76310}">
      <dgm:prSet phldrT="[Text]" custT="1"/>
      <dgm:spPr/>
      <dgm:t>
        <a:bodyPr/>
        <a:lstStyle/>
        <a:p>
          <a:r>
            <a:rPr lang="en-US" sz="3200" dirty="0" smtClean="0">
              <a:latin typeface="Franklin Gothic Medium Cond" panose="020B0606030402020204" pitchFamily="34" charset="0"/>
              <a:ea typeface="Adobe Gothic Std B" panose="020B0800000000000000" pitchFamily="34" charset="-128"/>
            </a:rPr>
            <a:t>CRR 4%</a:t>
          </a:r>
          <a:endParaRPr lang="en-US" sz="3200" dirty="0">
            <a:latin typeface="Franklin Gothic Medium Cond" panose="020B0606030402020204" pitchFamily="34" charset="0"/>
            <a:ea typeface="Adobe Gothic Std B" panose="020B0800000000000000" pitchFamily="34" charset="-128"/>
          </a:endParaRPr>
        </a:p>
      </dgm:t>
    </dgm:pt>
    <dgm:pt modelId="{2310D68C-5BE1-4E37-A6B9-54280DFA1F9C}" type="parTrans" cxnId="{2247A9C7-C883-4C62-8C31-123E1E80D535}">
      <dgm:prSet/>
      <dgm:spPr/>
      <dgm:t>
        <a:bodyPr/>
        <a:lstStyle/>
        <a:p>
          <a:endParaRPr lang="en-US" sz="2000">
            <a:latin typeface="Adobe Gothic Std B" panose="020B0800000000000000" pitchFamily="34" charset="-128"/>
            <a:ea typeface="Adobe Gothic Std B" panose="020B0800000000000000" pitchFamily="34" charset="-128"/>
          </a:endParaRPr>
        </a:p>
      </dgm:t>
    </dgm:pt>
    <dgm:pt modelId="{F6F1D413-473E-4BC1-B18A-1EC376EC7E1A}" type="sibTrans" cxnId="{2247A9C7-C883-4C62-8C31-123E1E80D535}">
      <dgm:prSet/>
      <dgm:spPr/>
      <dgm:t>
        <a:bodyPr/>
        <a:lstStyle/>
        <a:p>
          <a:endParaRPr lang="en-US" sz="2000">
            <a:latin typeface="Adobe Gothic Std B" panose="020B0800000000000000" pitchFamily="34" charset="-128"/>
            <a:ea typeface="Adobe Gothic Std B" panose="020B0800000000000000" pitchFamily="34" charset="-128"/>
          </a:endParaRPr>
        </a:p>
      </dgm:t>
    </dgm:pt>
    <dgm:pt modelId="{D1C6B2B0-EBC9-4BDE-BFF4-81B13201EA88}" type="pres">
      <dgm:prSet presAssocID="{D96CF91A-9D88-4A51-B7D1-2D65AADE44B2}" presName="Name0" presStyleCnt="0">
        <dgm:presLayoutVars>
          <dgm:chMax val="11"/>
          <dgm:chPref val="11"/>
          <dgm:dir/>
          <dgm:resizeHandles/>
        </dgm:presLayoutVars>
      </dgm:prSet>
      <dgm:spPr/>
      <dgm:t>
        <a:bodyPr/>
        <a:lstStyle/>
        <a:p>
          <a:endParaRPr lang="en-US"/>
        </a:p>
      </dgm:t>
    </dgm:pt>
    <dgm:pt modelId="{7D7736B8-384C-4AD9-9869-39A6DB7890D2}" type="pres">
      <dgm:prSet presAssocID="{BB643CDE-259F-468B-BB10-90977EE76310}" presName="Accent6" presStyleCnt="0"/>
      <dgm:spPr/>
    </dgm:pt>
    <dgm:pt modelId="{739F4B23-5577-4283-AB49-BA906EF7BE1B}" type="pres">
      <dgm:prSet presAssocID="{BB643CDE-259F-468B-BB10-90977EE76310}" presName="Accent" presStyleLbl="node1" presStyleIdx="0" presStyleCnt="6"/>
      <dgm:spPr/>
    </dgm:pt>
    <dgm:pt modelId="{42CE33B8-C9E6-414B-9F99-28A2AAAD4B10}" type="pres">
      <dgm:prSet presAssocID="{BB643CDE-259F-468B-BB10-90977EE76310}" presName="ParentBackground6" presStyleCnt="0"/>
      <dgm:spPr/>
    </dgm:pt>
    <dgm:pt modelId="{7FB9C56F-0922-48F1-824D-302CE648DB91}" type="pres">
      <dgm:prSet presAssocID="{BB643CDE-259F-468B-BB10-90977EE76310}" presName="ParentBackground" presStyleLbl="fgAcc1" presStyleIdx="0" presStyleCnt="6"/>
      <dgm:spPr/>
      <dgm:t>
        <a:bodyPr/>
        <a:lstStyle/>
        <a:p>
          <a:endParaRPr lang="en-US"/>
        </a:p>
      </dgm:t>
    </dgm:pt>
    <dgm:pt modelId="{01C98B0D-C8E3-4795-9294-6C79E7696B6B}" type="pres">
      <dgm:prSet presAssocID="{BB643CDE-259F-468B-BB10-90977EE76310}" presName="Parent6" presStyleLbl="revTx" presStyleIdx="0" presStyleCnt="0">
        <dgm:presLayoutVars>
          <dgm:chMax val="1"/>
          <dgm:chPref val="1"/>
          <dgm:bulletEnabled val="1"/>
        </dgm:presLayoutVars>
      </dgm:prSet>
      <dgm:spPr/>
      <dgm:t>
        <a:bodyPr/>
        <a:lstStyle/>
        <a:p>
          <a:endParaRPr lang="en-US"/>
        </a:p>
      </dgm:t>
    </dgm:pt>
    <dgm:pt modelId="{A484DE20-3067-4341-B646-E01552DEF161}" type="pres">
      <dgm:prSet presAssocID="{79A8D5AF-D0EE-4EEB-9D04-4B277F1BC6D6}" presName="Accent5" presStyleCnt="0"/>
      <dgm:spPr/>
    </dgm:pt>
    <dgm:pt modelId="{B2FC38E8-B664-417C-9BE1-D6814550300D}" type="pres">
      <dgm:prSet presAssocID="{79A8D5AF-D0EE-4EEB-9D04-4B277F1BC6D6}" presName="Accent" presStyleLbl="node1" presStyleIdx="1" presStyleCnt="6"/>
      <dgm:spPr/>
    </dgm:pt>
    <dgm:pt modelId="{B8DEE428-C3F2-4BC4-838F-AC36E0DB3674}" type="pres">
      <dgm:prSet presAssocID="{79A8D5AF-D0EE-4EEB-9D04-4B277F1BC6D6}" presName="ParentBackground5" presStyleCnt="0"/>
      <dgm:spPr/>
    </dgm:pt>
    <dgm:pt modelId="{D630E86A-10EE-44E5-8F40-69742C247B38}" type="pres">
      <dgm:prSet presAssocID="{79A8D5AF-D0EE-4EEB-9D04-4B277F1BC6D6}" presName="ParentBackground" presStyleLbl="fgAcc1" presStyleIdx="1" presStyleCnt="6"/>
      <dgm:spPr/>
      <dgm:t>
        <a:bodyPr/>
        <a:lstStyle/>
        <a:p>
          <a:endParaRPr lang="en-US"/>
        </a:p>
      </dgm:t>
    </dgm:pt>
    <dgm:pt modelId="{D98143E3-D86A-4B4A-8607-B5D0528513FE}" type="pres">
      <dgm:prSet presAssocID="{79A8D5AF-D0EE-4EEB-9D04-4B277F1BC6D6}" presName="Parent5" presStyleLbl="revTx" presStyleIdx="0" presStyleCnt="0">
        <dgm:presLayoutVars>
          <dgm:chMax val="1"/>
          <dgm:chPref val="1"/>
          <dgm:bulletEnabled val="1"/>
        </dgm:presLayoutVars>
      </dgm:prSet>
      <dgm:spPr/>
      <dgm:t>
        <a:bodyPr/>
        <a:lstStyle/>
        <a:p>
          <a:endParaRPr lang="en-US"/>
        </a:p>
      </dgm:t>
    </dgm:pt>
    <dgm:pt modelId="{AC19EB93-E661-4A0C-8AAA-C9B76EDA8340}" type="pres">
      <dgm:prSet presAssocID="{9B81DB5F-CFF5-432C-B5DC-A8C1052D9687}" presName="Accent4" presStyleCnt="0"/>
      <dgm:spPr/>
    </dgm:pt>
    <dgm:pt modelId="{1907A89E-AFE5-49AE-A45C-D5D0862C8901}" type="pres">
      <dgm:prSet presAssocID="{9B81DB5F-CFF5-432C-B5DC-A8C1052D9687}" presName="Accent" presStyleLbl="node1" presStyleIdx="2" presStyleCnt="6"/>
      <dgm:spPr/>
    </dgm:pt>
    <dgm:pt modelId="{715497F3-605C-454F-997A-810CA30AA420}" type="pres">
      <dgm:prSet presAssocID="{9B81DB5F-CFF5-432C-B5DC-A8C1052D9687}" presName="ParentBackground4" presStyleCnt="0"/>
      <dgm:spPr/>
    </dgm:pt>
    <dgm:pt modelId="{2C8B058B-15FC-4080-A5DD-F7A6D3984013}" type="pres">
      <dgm:prSet presAssocID="{9B81DB5F-CFF5-432C-B5DC-A8C1052D9687}" presName="ParentBackground" presStyleLbl="fgAcc1" presStyleIdx="2" presStyleCnt="6"/>
      <dgm:spPr/>
      <dgm:t>
        <a:bodyPr/>
        <a:lstStyle/>
        <a:p>
          <a:endParaRPr lang="en-US"/>
        </a:p>
      </dgm:t>
    </dgm:pt>
    <dgm:pt modelId="{7947ED48-50E9-4869-AF32-547499351BC8}" type="pres">
      <dgm:prSet presAssocID="{9B81DB5F-CFF5-432C-B5DC-A8C1052D9687}" presName="Parent4" presStyleLbl="revTx" presStyleIdx="0" presStyleCnt="0">
        <dgm:presLayoutVars>
          <dgm:chMax val="1"/>
          <dgm:chPref val="1"/>
          <dgm:bulletEnabled val="1"/>
        </dgm:presLayoutVars>
      </dgm:prSet>
      <dgm:spPr/>
      <dgm:t>
        <a:bodyPr/>
        <a:lstStyle/>
        <a:p>
          <a:endParaRPr lang="en-US"/>
        </a:p>
      </dgm:t>
    </dgm:pt>
    <dgm:pt modelId="{CE814DFA-025E-45EA-944A-270D282AA933}" type="pres">
      <dgm:prSet presAssocID="{63C6FC56-0DD3-4D08-B9BB-BA35A1A075E3}" presName="Accent3" presStyleCnt="0"/>
      <dgm:spPr/>
    </dgm:pt>
    <dgm:pt modelId="{D9474214-88EB-40A1-9161-4693AE21AA48}" type="pres">
      <dgm:prSet presAssocID="{63C6FC56-0DD3-4D08-B9BB-BA35A1A075E3}" presName="Accent" presStyleLbl="node1" presStyleIdx="3" presStyleCnt="6"/>
      <dgm:spPr/>
    </dgm:pt>
    <dgm:pt modelId="{D14B2E47-B977-4783-9251-BA843115F2BB}" type="pres">
      <dgm:prSet presAssocID="{63C6FC56-0DD3-4D08-B9BB-BA35A1A075E3}" presName="ParentBackground3" presStyleCnt="0"/>
      <dgm:spPr/>
    </dgm:pt>
    <dgm:pt modelId="{264F0D10-6745-49CB-BF27-65D5F304B6F8}" type="pres">
      <dgm:prSet presAssocID="{63C6FC56-0DD3-4D08-B9BB-BA35A1A075E3}" presName="ParentBackground" presStyleLbl="fgAcc1" presStyleIdx="3" presStyleCnt="6"/>
      <dgm:spPr/>
      <dgm:t>
        <a:bodyPr/>
        <a:lstStyle/>
        <a:p>
          <a:endParaRPr lang="en-US"/>
        </a:p>
      </dgm:t>
    </dgm:pt>
    <dgm:pt modelId="{3B8A81C8-5FDE-4F39-8799-D13212A55CB9}" type="pres">
      <dgm:prSet presAssocID="{63C6FC56-0DD3-4D08-B9BB-BA35A1A075E3}" presName="Parent3" presStyleLbl="revTx" presStyleIdx="0" presStyleCnt="0">
        <dgm:presLayoutVars>
          <dgm:chMax val="1"/>
          <dgm:chPref val="1"/>
          <dgm:bulletEnabled val="1"/>
        </dgm:presLayoutVars>
      </dgm:prSet>
      <dgm:spPr/>
      <dgm:t>
        <a:bodyPr/>
        <a:lstStyle/>
        <a:p>
          <a:endParaRPr lang="en-US"/>
        </a:p>
      </dgm:t>
    </dgm:pt>
    <dgm:pt modelId="{2F4BD139-EF6C-4252-8FAD-185F326A02C6}" type="pres">
      <dgm:prSet presAssocID="{59D59764-FFFB-4FFD-9327-412B03C34D9D}" presName="Accent2" presStyleCnt="0"/>
      <dgm:spPr/>
    </dgm:pt>
    <dgm:pt modelId="{C86F5089-5E77-4770-AF8F-0470AE2F91D5}" type="pres">
      <dgm:prSet presAssocID="{59D59764-FFFB-4FFD-9327-412B03C34D9D}" presName="Accent" presStyleLbl="node1" presStyleIdx="4" presStyleCnt="6"/>
      <dgm:spPr/>
    </dgm:pt>
    <dgm:pt modelId="{2D60CA92-BEFE-4517-834C-F0F82AE41B14}" type="pres">
      <dgm:prSet presAssocID="{59D59764-FFFB-4FFD-9327-412B03C34D9D}" presName="ParentBackground2" presStyleCnt="0"/>
      <dgm:spPr/>
    </dgm:pt>
    <dgm:pt modelId="{36FC7401-E743-469C-B478-A632A1246ACE}" type="pres">
      <dgm:prSet presAssocID="{59D59764-FFFB-4FFD-9327-412B03C34D9D}" presName="ParentBackground" presStyleLbl="fgAcc1" presStyleIdx="4" presStyleCnt="6"/>
      <dgm:spPr/>
      <dgm:t>
        <a:bodyPr/>
        <a:lstStyle/>
        <a:p>
          <a:endParaRPr lang="en-US"/>
        </a:p>
      </dgm:t>
    </dgm:pt>
    <dgm:pt modelId="{B2B232E5-BA61-4797-81BD-EB5E942724F0}" type="pres">
      <dgm:prSet presAssocID="{59D59764-FFFB-4FFD-9327-412B03C34D9D}" presName="Parent2" presStyleLbl="revTx" presStyleIdx="0" presStyleCnt="0">
        <dgm:presLayoutVars>
          <dgm:chMax val="1"/>
          <dgm:chPref val="1"/>
          <dgm:bulletEnabled val="1"/>
        </dgm:presLayoutVars>
      </dgm:prSet>
      <dgm:spPr/>
      <dgm:t>
        <a:bodyPr/>
        <a:lstStyle/>
        <a:p>
          <a:endParaRPr lang="en-US"/>
        </a:p>
      </dgm:t>
    </dgm:pt>
    <dgm:pt modelId="{9315D902-ADC7-46F9-B744-CC17C9AC5F75}" type="pres">
      <dgm:prSet presAssocID="{43AA0EDA-91A3-4CDF-BBFB-509D04193CD4}" presName="Accent1" presStyleCnt="0"/>
      <dgm:spPr/>
    </dgm:pt>
    <dgm:pt modelId="{53FFD563-4B5D-430A-91C2-655CBB852B47}" type="pres">
      <dgm:prSet presAssocID="{43AA0EDA-91A3-4CDF-BBFB-509D04193CD4}" presName="Accent" presStyleLbl="node1" presStyleIdx="5" presStyleCnt="6"/>
      <dgm:spPr/>
    </dgm:pt>
    <dgm:pt modelId="{98A4FFC1-73FA-46FB-A906-7568F371D83B}" type="pres">
      <dgm:prSet presAssocID="{43AA0EDA-91A3-4CDF-BBFB-509D04193CD4}" presName="ParentBackground1" presStyleCnt="0"/>
      <dgm:spPr/>
    </dgm:pt>
    <dgm:pt modelId="{CD9CFA99-231B-4592-9574-E7D2C9B9B10C}" type="pres">
      <dgm:prSet presAssocID="{43AA0EDA-91A3-4CDF-BBFB-509D04193CD4}" presName="ParentBackground" presStyleLbl="fgAcc1" presStyleIdx="5" presStyleCnt="6"/>
      <dgm:spPr/>
      <dgm:t>
        <a:bodyPr/>
        <a:lstStyle/>
        <a:p>
          <a:endParaRPr lang="en-US"/>
        </a:p>
      </dgm:t>
    </dgm:pt>
    <dgm:pt modelId="{8244ACEE-955F-47E5-9AF8-815E98471BA1}" type="pres">
      <dgm:prSet presAssocID="{43AA0EDA-91A3-4CDF-BBFB-509D04193CD4}" presName="Parent1" presStyleLbl="revTx" presStyleIdx="0" presStyleCnt="0">
        <dgm:presLayoutVars>
          <dgm:chMax val="1"/>
          <dgm:chPref val="1"/>
          <dgm:bulletEnabled val="1"/>
        </dgm:presLayoutVars>
      </dgm:prSet>
      <dgm:spPr/>
      <dgm:t>
        <a:bodyPr/>
        <a:lstStyle/>
        <a:p>
          <a:endParaRPr lang="en-US"/>
        </a:p>
      </dgm:t>
    </dgm:pt>
  </dgm:ptLst>
  <dgm:cxnLst>
    <dgm:cxn modelId="{5DA969A8-6836-4A0C-AC53-F4F01DEBA119}" srcId="{D96CF91A-9D88-4A51-B7D1-2D65AADE44B2}" destId="{79A8D5AF-D0EE-4EEB-9D04-4B277F1BC6D6}" srcOrd="4" destOrd="0" parTransId="{97834DBA-0D5D-4351-ACFB-A48D06317E95}" sibTransId="{0F944E7A-C150-4A6B-900A-62B084713896}"/>
    <dgm:cxn modelId="{5DBB85C3-7F31-4E73-8AFC-A879E85D12ED}" srcId="{D96CF91A-9D88-4A51-B7D1-2D65AADE44B2}" destId="{9B81DB5F-CFF5-432C-B5DC-A8C1052D9687}" srcOrd="3" destOrd="0" parTransId="{98BB6225-348E-4328-9954-4669713CE20B}" sibTransId="{6A1039FE-45E5-41DC-A672-787001DC5658}"/>
    <dgm:cxn modelId="{5F6FB135-9A9B-481E-A766-C540D636B0D8}" type="presOf" srcId="{D96CF91A-9D88-4A51-B7D1-2D65AADE44B2}" destId="{D1C6B2B0-EBC9-4BDE-BFF4-81B13201EA88}" srcOrd="0" destOrd="0" presId="urn:microsoft.com/office/officeart/2011/layout/CircleProcess"/>
    <dgm:cxn modelId="{30F4B553-6D33-46CD-8B27-96C3ADE18453}" type="presOf" srcId="{BB643CDE-259F-468B-BB10-90977EE76310}" destId="{7FB9C56F-0922-48F1-824D-302CE648DB91}" srcOrd="0" destOrd="0" presId="urn:microsoft.com/office/officeart/2011/layout/CircleProcess"/>
    <dgm:cxn modelId="{E043A571-F508-4612-81FA-3EB8D4D9D59F}" type="presOf" srcId="{BB643CDE-259F-468B-BB10-90977EE76310}" destId="{01C98B0D-C8E3-4795-9294-6C79E7696B6B}" srcOrd="1" destOrd="0" presId="urn:microsoft.com/office/officeart/2011/layout/CircleProcess"/>
    <dgm:cxn modelId="{9F4190B3-FBC2-4C4B-B778-AEDE6FC03A60}" type="presOf" srcId="{9B81DB5F-CFF5-432C-B5DC-A8C1052D9687}" destId="{7947ED48-50E9-4869-AF32-547499351BC8}" srcOrd="1" destOrd="0" presId="urn:microsoft.com/office/officeart/2011/layout/CircleProcess"/>
    <dgm:cxn modelId="{C252E156-99BD-4AF4-A75B-7999D101F1FC}" type="presOf" srcId="{63C6FC56-0DD3-4D08-B9BB-BA35A1A075E3}" destId="{264F0D10-6745-49CB-BF27-65D5F304B6F8}" srcOrd="0" destOrd="0" presId="urn:microsoft.com/office/officeart/2011/layout/CircleProcess"/>
    <dgm:cxn modelId="{5D93B2F5-E91A-43E7-A8AC-D1FD3059C182}" type="presOf" srcId="{9B81DB5F-CFF5-432C-B5DC-A8C1052D9687}" destId="{2C8B058B-15FC-4080-A5DD-F7A6D3984013}" srcOrd="0" destOrd="0" presId="urn:microsoft.com/office/officeart/2011/layout/CircleProcess"/>
    <dgm:cxn modelId="{C7222358-A571-4247-95FE-6A0EABAA0ACB}" type="presOf" srcId="{79A8D5AF-D0EE-4EEB-9D04-4B277F1BC6D6}" destId="{D630E86A-10EE-44E5-8F40-69742C247B38}" srcOrd="0" destOrd="0" presId="urn:microsoft.com/office/officeart/2011/layout/CircleProcess"/>
    <dgm:cxn modelId="{056F81FF-73E5-4C0C-A2B2-53C98DAA71F7}" type="presOf" srcId="{59D59764-FFFB-4FFD-9327-412B03C34D9D}" destId="{B2B232E5-BA61-4797-81BD-EB5E942724F0}" srcOrd="1" destOrd="0" presId="urn:microsoft.com/office/officeart/2011/layout/CircleProcess"/>
    <dgm:cxn modelId="{F87FE3E0-C668-4EAF-81BB-25E719E51863}" srcId="{D96CF91A-9D88-4A51-B7D1-2D65AADE44B2}" destId="{59D59764-FFFB-4FFD-9327-412B03C34D9D}" srcOrd="1" destOrd="0" parTransId="{D7A3BEF1-5534-447F-B555-12A8BCF67134}" sibTransId="{0F07BD35-BC66-4388-93FF-5B8C7409E7CC}"/>
    <dgm:cxn modelId="{49EC3424-8FD6-4987-84C0-CE9EB3F1B431}" type="presOf" srcId="{59D59764-FFFB-4FFD-9327-412B03C34D9D}" destId="{36FC7401-E743-469C-B478-A632A1246ACE}" srcOrd="0" destOrd="0" presId="urn:microsoft.com/office/officeart/2011/layout/CircleProcess"/>
    <dgm:cxn modelId="{32B75647-9BF3-4AD3-BF48-F147C64A08DA}" type="presOf" srcId="{63C6FC56-0DD3-4D08-B9BB-BA35A1A075E3}" destId="{3B8A81C8-5FDE-4F39-8799-D13212A55CB9}" srcOrd="1" destOrd="0" presId="urn:microsoft.com/office/officeart/2011/layout/CircleProcess"/>
    <dgm:cxn modelId="{318920B4-4477-4122-8EFB-D7004A818564}" type="presOf" srcId="{43AA0EDA-91A3-4CDF-BBFB-509D04193CD4}" destId="{CD9CFA99-231B-4592-9574-E7D2C9B9B10C}" srcOrd="0" destOrd="0" presId="urn:microsoft.com/office/officeart/2011/layout/CircleProcess"/>
    <dgm:cxn modelId="{8292702F-9E0A-46B2-826A-EE2C64DCA7DA}" type="presOf" srcId="{79A8D5AF-D0EE-4EEB-9D04-4B277F1BC6D6}" destId="{D98143E3-D86A-4B4A-8607-B5D0528513FE}" srcOrd="1" destOrd="0" presId="urn:microsoft.com/office/officeart/2011/layout/CircleProcess"/>
    <dgm:cxn modelId="{5BC0C0E0-6B4A-430C-B9A4-370E6CAE27D4}" type="presOf" srcId="{43AA0EDA-91A3-4CDF-BBFB-509D04193CD4}" destId="{8244ACEE-955F-47E5-9AF8-815E98471BA1}" srcOrd="1" destOrd="0" presId="urn:microsoft.com/office/officeart/2011/layout/CircleProcess"/>
    <dgm:cxn modelId="{AE1FB465-7CE0-496D-A700-AA2CB1F0DE42}" srcId="{D96CF91A-9D88-4A51-B7D1-2D65AADE44B2}" destId="{43AA0EDA-91A3-4CDF-BBFB-509D04193CD4}" srcOrd="0" destOrd="0" parTransId="{D67E86F2-DA92-49A0-814B-45B038E3717C}" sibTransId="{670A956B-17DF-4572-A72B-BBEA66D15AB5}"/>
    <dgm:cxn modelId="{2247A9C7-C883-4C62-8C31-123E1E80D535}" srcId="{D96CF91A-9D88-4A51-B7D1-2D65AADE44B2}" destId="{BB643CDE-259F-468B-BB10-90977EE76310}" srcOrd="5" destOrd="0" parTransId="{2310D68C-5BE1-4E37-A6B9-54280DFA1F9C}" sibTransId="{F6F1D413-473E-4BC1-B18A-1EC376EC7E1A}"/>
    <dgm:cxn modelId="{92F6F1EB-5299-4D52-A1D7-A1E8A6370059}" srcId="{D96CF91A-9D88-4A51-B7D1-2D65AADE44B2}" destId="{63C6FC56-0DD3-4D08-B9BB-BA35A1A075E3}" srcOrd="2" destOrd="0" parTransId="{CE41EEEB-262D-42BF-AD7F-2D97F2306DE2}" sibTransId="{26D1728D-B636-41C0-955B-E10A7DE79ED8}"/>
    <dgm:cxn modelId="{2DFC3F38-D815-4A10-95CE-F2753E567D4D}" type="presParOf" srcId="{D1C6B2B0-EBC9-4BDE-BFF4-81B13201EA88}" destId="{7D7736B8-384C-4AD9-9869-39A6DB7890D2}" srcOrd="0" destOrd="0" presId="urn:microsoft.com/office/officeart/2011/layout/CircleProcess"/>
    <dgm:cxn modelId="{83CE6554-7C5D-4651-94FB-B92CF5941FAE}" type="presParOf" srcId="{7D7736B8-384C-4AD9-9869-39A6DB7890D2}" destId="{739F4B23-5577-4283-AB49-BA906EF7BE1B}" srcOrd="0" destOrd="0" presId="urn:microsoft.com/office/officeart/2011/layout/CircleProcess"/>
    <dgm:cxn modelId="{A33A86DF-4684-4AE2-B4A4-CFA1231C1767}" type="presParOf" srcId="{D1C6B2B0-EBC9-4BDE-BFF4-81B13201EA88}" destId="{42CE33B8-C9E6-414B-9F99-28A2AAAD4B10}" srcOrd="1" destOrd="0" presId="urn:microsoft.com/office/officeart/2011/layout/CircleProcess"/>
    <dgm:cxn modelId="{3FA643A3-5261-4534-97E4-57B62D209A6C}" type="presParOf" srcId="{42CE33B8-C9E6-414B-9F99-28A2AAAD4B10}" destId="{7FB9C56F-0922-48F1-824D-302CE648DB91}" srcOrd="0" destOrd="0" presId="urn:microsoft.com/office/officeart/2011/layout/CircleProcess"/>
    <dgm:cxn modelId="{20BE6FF8-2A92-404E-9DC2-88A9164CDFC7}" type="presParOf" srcId="{D1C6B2B0-EBC9-4BDE-BFF4-81B13201EA88}" destId="{01C98B0D-C8E3-4795-9294-6C79E7696B6B}" srcOrd="2" destOrd="0" presId="urn:microsoft.com/office/officeart/2011/layout/CircleProcess"/>
    <dgm:cxn modelId="{F5654C90-EC17-4EF3-B474-D6DC51CF022A}" type="presParOf" srcId="{D1C6B2B0-EBC9-4BDE-BFF4-81B13201EA88}" destId="{A484DE20-3067-4341-B646-E01552DEF161}" srcOrd="3" destOrd="0" presId="urn:microsoft.com/office/officeart/2011/layout/CircleProcess"/>
    <dgm:cxn modelId="{B3328A51-1F9E-4357-8725-1259D90448AA}" type="presParOf" srcId="{A484DE20-3067-4341-B646-E01552DEF161}" destId="{B2FC38E8-B664-417C-9BE1-D6814550300D}" srcOrd="0" destOrd="0" presId="urn:microsoft.com/office/officeart/2011/layout/CircleProcess"/>
    <dgm:cxn modelId="{8A5B42F0-3592-42CD-9282-54C428246AEB}" type="presParOf" srcId="{D1C6B2B0-EBC9-4BDE-BFF4-81B13201EA88}" destId="{B8DEE428-C3F2-4BC4-838F-AC36E0DB3674}" srcOrd="4" destOrd="0" presId="urn:microsoft.com/office/officeart/2011/layout/CircleProcess"/>
    <dgm:cxn modelId="{FE9AF37E-C709-4F72-8F92-64877A05BA6D}" type="presParOf" srcId="{B8DEE428-C3F2-4BC4-838F-AC36E0DB3674}" destId="{D630E86A-10EE-44E5-8F40-69742C247B38}" srcOrd="0" destOrd="0" presId="urn:microsoft.com/office/officeart/2011/layout/CircleProcess"/>
    <dgm:cxn modelId="{F366C011-737D-470E-9596-C56A9F10BB56}" type="presParOf" srcId="{D1C6B2B0-EBC9-4BDE-BFF4-81B13201EA88}" destId="{D98143E3-D86A-4B4A-8607-B5D0528513FE}" srcOrd="5" destOrd="0" presId="urn:microsoft.com/office/officeart/2011/layout/CircleProcess"/>
    <dgm:cxn modelId="{879D0ABA-F951-48B7-8582-3538D6D84BF9}" type="presParOf" srcId="{D1C6B2B0-EBC9-4BDE-BFF4-81B13201EA88}" destId="{AC19EB93-E661-4A0C-8AAA-C9B76EDA8340}" srcOrd="6" destOrd="0" presId="urn:microsoft.com/office/officeart/2011/layout/CircleProcess"/>
    <dgm:cxn modelId="{210177A8-66C4-4DA5-8400-90DA8C86376A}" type="presParOf" srcId="{AC19EB93-E661-4A0C-8AAA-C9B76EDA8340}" destId="{1907A89E-AFE5-49AE-A45C-D5D0862C8901}" srcOrd="0" destOrd="0" presId="urn:microsoft.com/office/officeart/2011/layout/CircleProcess"/>
    <dgm:cxn modelId="{1A519D3A-ECB3-492A-AC40-2A1CCD1A8091}" type="presParOf" srcId="{D1C6B2B0-EBC9-4BDE-BFF4-81B13201EA88}" destId="{715497F3-605C-454F-997A-810CA30AA420}" srcOrd="7" destOrd="0" presId="urn:microsoft.com/office/officeart/2011/layout/CircleProcess"/>
    <dgm:cxn modelId="{897F841D-AF61-4950-AAF7-6A0FF70A8CA7}" type="presParOf" srcId="{715497F3-605C-454F-997A-810CA30AA420}" destId="{2C8B058B-15FC-4080-A5DD-F7A6D3984013}" srcOrd="0" destOrd="0" presId="urn:microsoft.com/office/officeart/2011/layout/CircleProcess"/>
    <dgm:cxn modelId="{11EC6667-58EC-4FD1-B21A-BA8EA3469F23}" type="presParOf" srcId="{D1C6B2B0-EBC9-4BDE-BFF4-81B13201EA88}" destId="{7947ED48-50E9-4869-AF32-547499351BC8}" srcOrd="8" destOrd="0" presId="urn:microsoft.com/office/officeart/2011/layout/CircleProcess"/>
    <dgm:cxn modelId="{036A6EAC-A791-4822-A284-54A1B3FEEC51}" type="presParOf" srcId="{D1C6B2B0-EBC9-4BDE-BFF4-81B13201EA88}" destId="{CE814DFA-025E-45EA-944A-270D282AA933}" srcOrd="9" destOrd="0" presId="urn:microsoft.com/office/officeart/2011/layout/CircleProcess"/>
    <dgm:cxn modelId="{D397C6FD-A207-4B36-BEFA-6697D7D33397}" type="presParOf" srcId="{CE814DFA-025E-45EA-944A-270D282AA933}" destId="{D9474214-88EB-40A1-9161-4693AE21AA48}" srcOrd="0" destOrd="0" presId="urn:microsoft.com/office/officeart/2011/layout/CircleProcess"/>
    <dgm:cxn modelId="{21C26A47-36C2-4953-948B-E94084B5C0BC}" type="presParOf" srcId="{D1C6B2B0-EBC9-4BDE-BFF4-81B13201EA88}" destId="{D14B2E47-B977-4783-9251-BA843115F2BB}" srcOrd="10" destOrd="0" presId="urn:microsoft.com/office/officeart/2011/layout/CircleProcess"/>
    <dgm:cxn modelId="{1B0A8F2F-036C-49AE-A0B7-67BB52F95138}" type="presParOf" srcId="{D14B2E47-B977-4783-9251-BA843115F2BB}" destId="{264F0D10-6745-49CB-BF27-65D5F304B6F8}" srcOrd="0" destOrd="0" presId="urn:microsoft.com/office/officeart/2011/layout/CircleProcess"/>
    <dgm:cxn modelId="{FF251D88-F8AF-4FFF-91DD-462D4B9B4B09}" type="presParOf" srcId="{D1C6B2B0-EBC9-4BDE-BFF4-81B13201EA88}" destId="{3B8A81C8-5FDE-4F39-8799-D13212A55CB9}" srcOrd="11" destOrd="0" presId="urn:microsoft.com/office/officeart/2011/layout/CircleProcess"/>
    <dgm:cxn modelId="{5DC98761-4008-47B5-AA67-731D219585AE}" type="presParOf" srcId="{D1C6B2B0-EBC9-4BDE-BFF4-81B13201EA88}" destId="{2F4BD139-EF6C-4252-8FAD-185F326A02C6}" srcOrd="12" destOrd="0" presId="urn:microsoft.com/office/officeart/2011/layout/CircleProcess"/>
    <dgm:cxn modelId="{7D31B814-F5FB-494B-89DE-C639AC908D1E}" type="presParOf" srcId="{2F4BD139-EF6C-4252-8FAD-185F326A02C6}" destId="{C86F5089-5E77-4770-AF8F-0470AE2F91D5}" srcOrd="0" destOrd="0" presId="urn:microsoft.com/office/officeart/2011/layout/CircleProcess"/>
    <dgm:cxn modelId="{11773786-4095-40B1-8577-BBD55C3A02EA}" type="presParOf" srcId="{D1C6B2B0-EBC9-4BDE-BFF4-81B13201EA88}" destId="{2D60CA92-BEFE-4517-834C-F0F82AE41B14}" srcOrd="13" destOrd="0" presId="urn:microsoft.com/office/officeart/2011/layout/CircleProcess"/>
    <dgm:cxn modelId="{C47B0C66-67E1-47AE-AC00-6DA89709C0D4}" type="presParOf" srcId="{2D60CA92-BEFE-4517-834C-F0F82AE41B14}" destId="{36FC7401-E743-469C-B478-A632A1246ACE}" srcOrd="0" destOrd="0" presId="urn:microsoft.com/office/officeart/2011/layout/CircleProcess"/>
    <dgm:cxn modelId="{70AC55E4-A163-4018-A8C3-61571BE21313}" type="presParOf" srcId="{D1C6B2B0-EBC9-4BDE-BFF4-81B13201EA88}" destId="{B2B232E5-BA61-4797-81BD-EB5E942724F0}" srcOrd="14" destOrd="0" presId="urn:microsoft.com/office/officeart/2011/layout/CircleProcess"/>
    <dgm:cxn modelId="{326FFD4E-14AE-40B9-BEDE-5D2625E0FB89}" type="presParOf" srcId="{D1C6B2B0-EBC9-4BDE-BFF4-81B13201EA88}" destId="{9315D902-ADC7-46F9-B744-CC17C9AC5F75}" srcOrd="15" destOrd="0" presId="urn:microsoft.com/office/officeart/2011/layout/CircleProcess"/>
    <dgm:cxn modelId="{16B3FB65-5554-4401-BEA6-3160B62C8AD7}" type="presParOf" srcId="{9315D902-ADC7-46F9-B744-CC17C9AC5F75}" destId="{53FFD563-4B5D-430A-91C2-655CBB852B47}" srcOrd="0" destOrd="0" presId="urn:microsoft.com/office/officeart/2011/layout/CircleProcess"/>
    <dgm:cxn modelId="{4A6AF6E0-9F14-4846-8325-5CE89683048C}" type="presParOf" srcId="{D1C6B2B0-EBC9-4BDE-BFF4-81B13201EA88}" destId="{98A4FFC1-73FA-46FB-A906-7568F371D83B}" srcOrd="16" destOrd="0" presId="urn:microsoft.com/office/officeart/2011/layout/CircleProcess"/>
    <dgm:cxn modelId="{72B422B7-AB89-4700-A97B-CAC75971124E}" type="presParOf" srcId="{98A4FFC1-73FA-46FB-A906-7568F371D83B}" destId="{CD9CFA99-231B-4592-9574-E7D2C9B9B10C}" srcOrd="0" destOrd="0" presId="urn:microsoft.com/office/officeart/2011/layout/CircleProcess"/>
    <dgm:cxn modelId="{E2CC60AD-04E9-4FB5-BF3F-BCAF29340E7B}" type="presParOf" srcId="{D1C6B2B0-EBC9-4BDE-BFF4-81B13201EA88}" destId="{8244ACEE-955F-47E5-9AF8-815E98471BA1}" srcOrd="17"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5BC93D-A12A-491C-A8D8-6D8B28D4C5F8}" type="doc">
      <dgm:prSet loTypeId="urn:microsoft.com/office/officeart/2005/8/layout/orgChart1" loCatId="hierarchy" qsTypeId="urn:microsoft.com/office/officeart/2005/8/quickstyle/simple4" qsCatId="simple" csTypeId="urn:microsoft.com/office/officeart/2005/8/colors/accent0_3" csCatId="mainScheme" phldr="1"/>
      <dgm:spPr/>
      <dgm:t>
        <a:bodyPr/>
        <a:lstStyle/>
        <a:p>
          <a:endParaRPr lang="en-US"/>
        </a:p>
      </dgm:t>
    </dgm:pt>
    <dgm:pt modelId="{C1A46780-41FC-4668-83A5-B0F3499E399B}">
      <dgm:prSet phldrT="[Text]"/>
      <dgm:spPr/>
      <dgm:t>
        <a:bodyPr/>
        <a:lstStyle/>
        <a:p>
          <a:r>
            <a:rPr lang="en-US" dirty="0" smtClean="0">
              <a:latin typeface="Franklin Gothic Heavy" panose="020B0903020102020204" pitchFamily="34" charset="0"/>
            </a:rPr>
            <a:t>Financial Market</a:t>
          </a:r>
          <a:endParaRPr lang="en-US" dirty="0">
            <a:latin typeface="Franklin Gothic Heavy" panose="020B0903020102020204" pitchFamily="34" charset="0"/>
          </a:endParaRPr>
        </a:p>
      </dgm:t>
    </dgm:pt>
    <dgm:pt modelId="{16933731-3937-4512-AF26-C503CE00EFC7}" type="parTrans" cxnId="{947F5EA3-E0B8-47FB-8C68-F3CFB815D670}">
      <dgm:prSet/>
      <dgm:spPr/>
      <dgm:t>
        <a:bodyPr/>
        <a:lstStyle/>
        <a:p>
          <a:endParaRPr lang="en-US"/>
        </a:p>
      </dgm:t>
    </dgm:pt>
    <dgm:pt modelId="{43F278F8-F273-4431-AD3D-6105909FF8DC}" type="sibTrans" cxnId="{947F5EA3-E0B8-47FB-8C68-F3CFB815D670}">
      <dgm:prSet/>
      <dgm:spPr/>
      <dgm:t>
        <a:bodyPr/>
        <a:lstStyle/>
        <a:p>
          <a:endParaRPr lang="en-US"/>
        </a:p>
      </dgm:t>
    </dgm:pt>
    <dgm:pt modelId="{47DDA163-F8BC-432D-8972-1ED8A013C3AF}">
      <dgm:prSet phldrT="[Text]"/>
      <dgm:spPr/>
      <dgm:t>
        <a:bodyPr/>
        <a:lstStyle/>
        <a:p>
          <a:r>
            <a:rPr lang="en-US" dirty="0" smtClean="0">
              <a:latin typeface="Franklin Gothic Heavy" panose="020B0903020102020204" pitchFamily="34" charset="0"/>
            </a:rPr>
            <a:t>Money Market</a:t>
          </a:r>
        </a:p>
      </dgm:t>
    </dgm:pt>
    <dgm:pt modelId="{65607E27-79CE-4EBB-BF37-3639F4EF04BE}" type="parTrans" cxnId="{DE0C3580-37F1-41EE-9F4D-51479685DF91}">
      <dgm:prSet/>
      <dgm:spPr/>
      <dgm:t>
        <a:bodyPr/>
        <a:lstStyle/>
        <a:p>
          <a:endParaRPr lang="en-US">
            <a:solidFill>
              <a:schemeClr val="tx1"/>
            </a:solidFill>
            <a:latin typeface="Franklin Gothic Heavy" panose="020B0903020102020204" pitchFamily="34" charset="0"/>
          </a:endParaRPr>
        </a:p>
      </dgm:t>
    </dgm:pt>
    <dgm:pt modelId="{E41E0E8C-81E1-435A-B9CC-192493855AC6}" type="sibTrans" cxnId="{DE0C3580-37F1-41EE-9F4D-51479685DF91}">
      <dgm:prSet/>
      <dgm:spPr/>
      <dgm:t>
        <a:bodyPr/>
        <a:lstStyle/>
        <a:p>
          <a:endParaRPr lang="en-US"/>
        </a:p>
      </dgm:t>
    </dgm:pt>
    <dgm:pt modelId="{A1B2915E-D143-4F60-8EEF-57685529C19C}">
      <dgm:prSet phldrT="[Text]"/>
      <dgm:spPr/>
      <dgm:t>
        <a:bodyPr/>
        <a:lstStyle/>
        <a:p>
          <a:r>
            <a:rPr lang="en-US" dirty="0" smtClean="0">
              <a:latin typeface="Franklin Gothic Heavy" panose="020B0903020102020204" pitchFamily="34" charset="0"/>
            </a:rPr>
            <a:t>Capital Market</a:t>
          </a:r>
          <a:endParaRPr lang="en-US" dirty="0">
            <a:latin typeface="Franklin Gothic Heavy" panose="020B0903020102020204" pitchFamily="34" charset="0"/>
          </a:endParaRPr>
        </a:p>
      </dgm:t>
    </dgm:pt>
    <dgm:pt modelId="{A92909A9-06F4-4277-B330-EE362A6C2DA3}" type="parTrans" cxnId="{0C8E9A2E-6388-4FC5-8E87-72F5B70CDF76}">
      <dgm:prSet/>
      <dgm:spPr/>
      <dgm:t>
        <a:bodyPr/>
        <a:lstStyle/>
        <a:p>
          <a:endParaRPr lang="en-US">
            <a:solidFill>
              <a:schemeClr val="tx1"/>
            </a:solidFill>
            <a:latin typeface="Franklin Gothic Heavy" panose="020B0903020102020204" pitchFamily="34" charset="0"/>
          </a:endParaRPr>
        </a:p>
      </dgm:t>
    </dgm:pt>
    <dgm:pt modelId="{5C3A5F0E-DFD1-429A-A422-7FE24735BAD0}" type="sibTrans" cxnId="{0C8E9A2E-6388-4FC5-8E87-72F5B70CDF76}">
      <dgm:prSet/>
      <dgm:spPr/>
      <dgm:t>
        <a:bodyPr/>
        <a:lstStyle/>
        <a:p>
          <a:endParaRPr lang="en-US"/>
        </a:p>
      </dgm:t>
    </dgm:pt>
    <dgm:pt modelId="{08A49BB5-ECE9-4213-A753-9BD1843B1475}">
      <dgm:prSet/>
      <dgm:spPr/>
      <dgm:t>
        <a:bodyPr/>
        <a:lstStyle/>
        <a:p>
          <a:r>
            <a:rPr lang="en-US" dirty="0" smtClean="0">
              <a:latin typeface="Franklin Gothic Heavy" panose="020B0903020102020204" pitchFamily="34" charset="0"/>
            </a:rPr>
            <a:t>Primary</a:t>
          </a:r>
          <a:endParaRPr lang="en-US" dirty="0">
            <a:latin typeface="Franklin Gothic Heavy" panose="020B0903020102020204" pitchFamily="34" charset="0"/>
          </a:endParaRPr>
        </a:p>
      </dgm:t>
    </dgm:pt>
    <dgm:pt modelId="{2B487698-A032-4F9B-897E-CAFE44BF17F1}" type="parTrans" cxnId="{D588D47A-A482-44EF-8420-E8CBEAAB8150}">
      <dgm:prSet/>
      <dgm:spPr/>
      <dgm:t>
        <a:bodyPr/>
        <a:lstStyle/>
        <a:p>
          <a:endParaRPr lang="en-US">
            <a:solidFill>
              <a:schemeClr val="tx1"/>
            </a:solidFill>
            <a:latin typeface="Franklin Gothic Heavy" panose="020B0903020102020204" pitchFamily="34" charset="0"/>
          </a:endParaRPr>
        </a:p>
      </dgm:t>
    </dgm:pt>
    <dgm:pt modelId="{C7298C84-CAF6-4DA1-9280-87608DCE85A8}" type="sibTrans" cxnId="{D588D47A-A482-44EF-8420-E8CBEAAB8150}">
      <dgm:prSet/>
      <dgm:spPr/>
      <dgm:t>
        <a:bodyPr/>
        <a:lstStyle/>
        <a:p>
          <a:endParaRPr lang="en-US"/>
        </a:p>
      </dgm:t>
    </dgm:pt>
    <dgm:pt modelId="{950604C1-4391-458F-A7F0-058D3625F5CB}">
      <dgm:prSet/>
      <dgm:spPr/>
      <dgm:t>
        <a:bodyPr/>
        <a:lstStyle/>
        <a:p>
          <a:r>
            <a:rPr lang="en-US" dirty="0" smtClean="0">
              <a:latin typeface="Franklin Gothic Heavy" panose="020B0903020102020204" pitchFamily="34" charset="0"/>
            </a:rPr>
            <a:t>Secondary</a:t>
          </a:r>
          <a:endParaRPr lang="en-US" dirty="0">
            <a:latin typeface="Franklin Gothic Heavy" panose="020B0903020102020204" pitchFamily="34" charset="0"/>
          </a:endParaRPr>
        </a:p>
      </dgm:t>
    </dgm:pt>
    <dgm:pt modelId="{99ACFDF3-C41A-4550-B272-FDA60C021262}" type="parTrans" cxnId="{3FCA3415-1D4A-4A03-AAE8-FB65CF4B3868}">
      <dgm:prSet/>
      <dgm:spPr/>
      <dgm:t>
        <a:bodyPr/>
        <a:lstStyle/>
        <a:p>
          <a:endParaRPr lang="en-US">
            <a:solidFill>
              <a:schemeClr val="tx1"/>
            </a:solidFill>
            <a:latin typeface="Franklin Gothic Heavy" panose="020B0903020102020204" pitchFamily="34" charset="0"/>
          </a:endParaRPr>
        </a:p>
      </dgm:t>
    </dgm:pt>
    <dgm:pt modelId="{1DC14CD4-16AE-4DAA-801C-FC03935A2C13}" type="sibTrans" cxnId="{3FCA3415-1D4A-4A03-AAE8-FB65CF4B3868}">
      <dgm:prSet/>
      <dgm:spPr/>
      <dgm:t>
        <a:bodyPr/>
        <a:lstStyle/>
        <a:p>
          <a:endParaRPr lang="en-US"/>
        </a:p>
      </dgm:t>
    </dgm:pt>
    <dgm:pt modelId="{2FC26A68-D1FF-4320-ACEB-D70F639D39BF}" type="pres">
      <dgm:prSet presAssocID="{3B5BC93D-A12A-491C-A8D8-6D8B28D4C5F8}" presName="hierChild1" presStyleCnt="0">
        <dgm:presLayoutVars>
          <dgm:orgChart val="1"/>
          <dgm:chPref val="1"/>
          <dgm:dir/>
          <dgm:animOne val="branch"/>
          <dgm:animLvl val="lvl"/>
          <dgm:resizeHandles/>
        </dgm:presLayoutVars>
      </dgm:prSet>
      <dgm:spPr/>
      <dgm:t>
        <a:bodyPr/>
        <a:lstStyle/>
        <a:p>
          <a:endParaRPr lang="en-US"/>
        </a:p>
      </dgm:t>
    </dgm:pt>
    <dgm:pt modelId="{339051F1-3D2A-4E97-B88E-E99F45151910}" type="pres">
      <dgm:prSet presAssocID="{C1A46780-41FC-4668-83A5-B0F3499E399B}" presName="hierRoot1" presStyleCnt="0">
        <dgm:presLayoutVars>
          <dgm:hierBranch val="init"/>
        </dgm:presLayoutVars>
      </dgm:prSet>
      <dgm:spPr/>
      <dgm:t>
        <a:bodyPr/>
        <a:lstStyle/>
        <a:p>
          <a:endParaRPr lang="en-US"/>
        </a:p>
      </dgm:t>
    </dgm:pt>
    <dgm:pt modelId="{F1869AC0-89D1-44E0-BBFF-F35BB7C6BDF8}" type="pres">
      <dgm:prSet presAssocID="{C1A46780-41FC-4668-83A5-B0F3499E399B}" presName="rootComposite1" presStyleCnt="0"/>
      <dgm:spPr/>
      <dgm:t>
        <a:bodyPr/>
        <a:lstStyle/>
        <a:p>
          <a:endParaRPr lang="en-US"/>
        </a:p>
      </dgm:t>
    </dgm:pt>
    <dgm:pt modelId="{BC8DFF4F-F0FD-464B-BC8D-87C98163F76E}" type="pres">
      <dgm:prSet presAssocID="{C1A46780-41FC-4668-83A5-B0F3499E399B}" presName="rootText1" presStyleLbl="node0" presStyleIdx="0" presStyleCnt="1" custScaleX="174389">
        <dgm:presLayoutVars>
          <dgm:chPref val="3"/>
        </dgm:presLayoutVars>
      </dgm:prSet>
      <dgm:spPr/>
      <dgm:t>
        <a:bodyPr/>
        <a:lstStyle/>
        <a:p>
          <a:endParaRPr lang="en-US"/>
        </a:p>
      </dgm:t>
    </dgm:pt>
    <dgm:pt modelId="{71DFFD90-0D68-4101-AE88-3009770B7B10}" type="pres">
      <dgm:prSet presAssocID="{C1A46780-41FC-4668-83A5-B0F3499E399B}" presName="rootConnector1" presStyleLbl="node1" presStyleIdx="0" presStyleCnt="0"/>
      <dgm:spPr/>
      <dgm:t>
        <a:bodyPr/>
        <a:lstStyle/>
        <a:p>
          <a:endParaRPr lang="en-US"/>
        </a:p>
      </dgm:t>
    </dgm:pt>
    <dgm:pt modelId="{B152A894-20E2-43F8-B92D-C2137A454A37}" type="pres">
      <dgm:prSet presAssocID="{C1A46780-41FC-4668-83A5-B0F3499E399B}" presName="hierChild2" presStyleCnt="0"/>
      <dgm:spPr/>
      <dgm:t>
        <a:bodyPr/>
        <a:lstStyle/>
        <a:p>
          <a:endParaRPr lang="en-US"/>
        </a:p>
      </dgm:t>
    </dgm:pt>
    <dgm:pt modelId="{4488640B-95E1-4EE8-9FEA-ACB99C1FE074}" type="pres">
      <dgm:prSet presAssocID="{65607E27-79CE-4EBB-BF37-3639F4EF04BE}" presName="Name37" presStyleLbl="parChTrans1D2" presStyleIdx="0" presStyleCnt="2"/>
      <dgm:spPr/>
      <dgm:t>
        <a:bodyPr/>
        <a:lstStyle/>
        <a:p>
          <a:endParaRPr lang="en-US"/>
        </a:p>
      </dgm:t>
    </dgm:pt>
    <dgm:pt modelId="{B85BE520-D338-4846-8746-46D433DC66BA}" type="pres">
      <dgm:prSet presAssocID="{47DDA163-F8BC-432D-8972-1ED8A013C3AF}" presName="hierRoot2" presStyleCnt="0">
        <dgm:presLayoutVars>
          <dgm:hierBranch val="init"/>
        </dgm:presLayoutVars>
      </dgm:prSet>
      <dgm:spPr/>
      <dgm:t>
        <a:bodyPr/>
        <a:lstStyle/>
        <a:p>
          <a:endParaRPr lang="en-US"/>
        </a:p>
      </dgm:t>
    </dgm:pt>
    <dgm:pt modelId="{F6361B88-E2E9-4834-A399-F60D94BD4475}" type="pres">
      <dgm:prSet presAssocID="{47DDA163-F8BC-432D-8972-1ED8A013C3AF}" presName="rootComposite" presStyleCnt="0"/>
      <dgm:spPr/>
      <dgm:t>
        <a:bodyPr/>
        <a:lstStyle/>
        <a:p>
          <a:endParaRPr lang="en-US"/>
        </a:p>
      </dgm:t>
    </dgm:pt>
    <dgm:pt modelId="{B3CF5EFF-E956-47E4-A010-C402D7FE2ED7}" type="pres">
      <dgm:prSet presAssocID="{47DDA163-F8BC-432D-8972-1ED8A013C3AF}" presName="rootText" presStyleLbl="node2" presStyleIdx="0" presStyleCnt="2" custScaleX="168707">
        <dgm:presLayoutVars>
          <dgm:chPref val="3"/>
        </dgm:presLayoutVars>
      </dgm:prSet>
      <dgm:spPr/>
      <dgm:t>
        <a:bodyPr/>
        <a:lstStyle/>
        <a:p>
          <a:endParaRPr lang="en-US"/>
        </a:p>
      </dgm:t>
    </dgm:pt>
    <dgm:pt modelId="{FA4B2823-081C-465A-9CBB-1FC8C98A9526}" type="pres">
      <dgm:prSet presAssocID="{47DDA163-F8BC-432D-8972-1ED8A013C3AF}" presName="rootConnector" presStyleLbl="node2" presStyleIdx="0" presStyleCnt="2"/>
      <dgm:spPr/>
      <dgm:t>
        <a:bodyPr/>
        <a:lstStyle/>
        <a:p>
          <a:endParaRPr lang="en-US"/>
        </a:p>
      </dgm:t>
    </dgm:pt>
    <dgm:pt modelId="{D130108B-FD6D-48FD-ABEE-49D7E8F4B61F}" type="pres">
      <dgm:prSet presAssocID="{47DDA163-F8BC-432D-8972-1ED8A013C3AF}" presName="hierChild4" presStyleCnt="0"/>
      <dgm:spPr/>
      <dgm:t>
        <a:bodyPr/>
        <a:lstStyle/>
        <a:p>
          <a:endParaRPr lang="en-US"/>
        </a:p>
      </dgm:t>
    </dgm:pt>
    <dgm:pt modelId="{B835655D-8C7C-44D3-9909-398820098B8A}" type="pres">
      <dgm:prSet presAssocID="{47DDA163-F8BC-432D-8972-1ED8A013C3AF}" presName="hierChild5" presStyleCnt="0"/>
      <dgm:spPr/>
      <dgm:t>
        <a:bodyPr/>
        <a:lstStyle/>
        <a:p>
          <a:endParaRPr lang="en-US"/>
        </a:p>
      </dgm:t>
    </dgm:pt>
    <dgm:pt modelId="{5DF6E419-A394-4792-8D05-9B616E4300EC}" type="pres">
      <dgm:prSet presAssocID="{A92909A9-06F4-4277-B330-EE362A6C2DA3}" presName="Name37" presStyleLbl="parChTrans1D2" presStyleIdx="1" presStyleCnt="2"/>
      <dgm:spPr/>
      <dgm:t>
        <a:bodyPr/>
        <a:lstStyle/>
        <a:p>
          <a:endParaRPr lang="en-US"/>
        </a:p>
      </dgm:t>
    </dgm:pt>
    <dgm:pt modelId="{CB0C6734-0001-4C37-9752-922D43A43AE8}" type="pres">
      <dgm:prSet presAssocID="{A1B2915E-D143-4F60-8EEF-57685529C19C}" presName="hierRoot2" presStyleCnt="0">
        <dgm:presLayoutVars>
          <dgm:hierBranch val="init"/>
        </dgm:presLayoutVars>
      </dgm:prSet>
      <dgm:spPr/>
      <dgm:t>
        <a:bodyPr/>
        <a:lstStyle/>
        <a:p>
          <a:endParaRPr lang="en-US"/>
        </a:p>
      </dgm:t>
    </dgm:pt>
    <dgm:pt modelId="{8CA74128-527F-47AC-8471-39245F3E221E}" type="pres">
      <dgm:prSet presAssocID="{A1B2915E-D143-4F60-8EEF-57685529C19C}" presName="rootComposite" presStyleCnt="0"/>
      <dgm:spPr/>
      <dgm:t>
        <a:bodyPr/>
        <a:lstStyle/>
        <a:p>
          <a:endParaRPr lang="en-US"/>
        </a:p>
      </dgm:t>
    </dgm:pt>
    <dgm:pt modelId="{96789728-D549-4373-937D-63D0D2C099CD}" type="pres">
      <dgm:prSet presAssocID="{A1B2915E-D143-4F60-8EEF-57685529C19C}" presName="rootText" presStyleLbl="node2" presStyleIdx="1" presStyleCnt="2" custScaleX="157061">
        <dgm:presLayoutVars>
          <dgm:chPref val="3"/>
        </dgm:presLayoutVars>
      </dgm:prSet>
      <dgm:spPr/>
      <dgm:t>
        <a:bodyPr/>
        <a:lstStyle/>
        <a:p>
          <a:endParaRPr lang="en-US"/>
        </a:p>
      </dgm:t>
    </dgm:pt>
    <dgm:pt modelId="{37F7CD17-D432-4AAD-9A7C-2332957E0ECA}" type="pres">
      <dgm:prSet presAssocID="{A1B2915E-D143-4F60-8EEF-57685529C19C}" presName="rootConnector" presStyleLbl="node2" presStyleIdx="1" presStyleCnt="2"/>
      <dgm:spPr/>
      <dgm:t>
        <a:bodyPr/>
        <a:lstStyle/>
        <a:p>
          <a:endParaRPr lang="en-US"/>
        </a:p>
      </dgm:t>
    </dgm:pt>
    <dgm:pt modelId="{B5775A04-C809-4340-8178-02EA2E9CA501}" type="pres">
      <dgm:prSet presAssocID="{A1B2915E-D143-4F60-8EEF-57685529C19C}" presName="hierChild4" presStyleCnt="0"/>
      <dgm:spPr/>
      <dgm:t>
        <a:bodyPr/>
        <a:lstStyle/>
        <a:p>
          <a:endParaRPr lang="en-US"/>
        </a:p>
      </dgm:t>
    </dgm:pt>
    <dgm:pt modelId="{E5FF25C8-280F-46A4-BBCF-4C51998B0639}" type="pres">
      <dgm:prSet presAssocID="{2B487698-A032-4F9B-897E-CAFE44BF17F1}" presName="Name37" presStyleLbl="parChTrans1D3" presStyleIdx="0" presStyleCnt="2"/>
      <dgm:spPr/>
      <dgm:t>
        <a:bodyPr/>
        <a:lstStyle/>
        <a:p>
          <a:endParaRPr lang="en-US"/>
        </a:p>
      </dgm:t>
    </dgm:pt>
    <dgm:pt modelId="{9C2B7A2F-A02B-4054-8864-B9C79F4C7E7E}" type="pres">
      <dgm:prSet presAssocID="{08A49BB5-ECE9-4213-A753-9BD1843B1475}" presName="hierRoot2" presStyleCnt="0">
        <dgm:presLayoutVars>
          <dgm:hierBranch val="init"/>
        </dgm:presLayoutVars>
      </dgm:prSet>
      <dgm:spPr/>
      <dgm:t>
        <a:bodyPr/>
        <a:lstStyle/>
        <a:p>
          <a:endParaRPr lang="en-US"/>
        </a:p>
      </dgm:t>
    </dgm:pt>
    <dgm:pt modelId="{10633729-2BCC-496E-B046-4B92C0F00D8D}" type="pres">
      <dgm:prSet presAssocID="{08A49BB5-ECE9-4213-A753-9BD1843B1475}" presName="rootComposite" presStyleCnt="0"/>
      <dgm:spPr/>
      <dgm:t>
        <a:bodyPr/>
        <a:lstStyle/>
        <a:p>
          <a:endParaRPr lang="en-US"/>
        </a:p>
      </dgm:t>
    </dgm:pt>
    <dgm:pt modelId="{64197F07-8635-4222-99BA-82519BE2A513}" type="pres">
      <dgm:prSet presAssocID="{08A49BB5-ECE9-4213-A753-9BD1843B1475}" presName="rootText" presStyleLbl="node3" presStyleIdx="0" presStyleCnt="2">
        <dgm:presLayoutVars>
          <dgm:chPref val="3"/>
        </dgm:presLayoutVars>
      </dgm:prSet>
      <dgm:spPr/>
      <dgm:t>
        <a:bodyPr/>
        <a:lstStyle/>
        <a:p>
          <a:endParaRPr lang="en-US"/>
        </a:p>
      </dgm:t>
    </dgm:pt>
    <dgm:pt modelId="{6F01B72A-7183-4C2D-821E-F04C69ED73CB}" type="pres">
      <dgm:prSet presAssocID="{08A49BB5-ECE9-4213-A753-9BD1843B1475}" presName="rootConnector" presStyleLbl="node3" presStyleIdx="0" presStyleCnt="2"/>
      <dgm:spPr/>
      <dgm:t>
        <a:bodyPr/>
        <a:lstStyle/>
        <a:p>
          <a:endParaRPr lang="en-US"/>
        </a:p>
      </dgm:t>
    </dgm:pt>
    <dgm:pt modelId="{5C96484E-D874-42F7-9364-80DF643CA1F5}" type="pres">
      <dgm:prSet presAssocID="{08A49BB5-ECE9-4213-A753-9BD1843B1475}" presName="hierChild4" presStyleCnt="0"/>
      <dgm:spPr/>
      <dgm:t>
        <a:bodyPr/>
        <a:lstStyle/>
        <a:p>
          <a:endParaRPr lang="en-US"/>
        </a:p>
      </dgm:t>
    </dgm:pt>
    <dgm:pt modelId="{CF341180-1ED1-4565-983F-CABC5E408BFF}" type="pres">
      <dgm:prSet presAssocID="{08A49BB5-ECE9-4213-A753-9BD1843B1475}" presName="hierChild5" presStyleCnt="0"/>
      <dgm:spPr/>
      <dgm:t>
        <a:bodyPr/>
        <a:lstStyle/>
        <a:p>
          <a:endParaRPr lang="en-US"/>
        </a:p>
      </dgm:t>
    </dgm:pt>
    <dgm:pt modelId="{AA52E57A-EC73-4D68-BC13-A04532F6566B}" type="pres">
      <dgm:prSet presAssocID="{99ACFDF3-C41A-4550-B272-FDA60C021262}" presName="Name37" presStyleLbl="parChTrans1D3" presStyleIdx="1" presStyleCnt="2"/>
      <dgm:spPr/>
      <dgm:t>
        <a:bodyPr/>
        <a:lstStyle/>
        <a:p>
          <a:endParaRPr lang="en-US"/>
        </a:p>
      </dgm:t>
    </dgm:pt>
    <dgm:pt modelId="{97F8A799-3556-49E6-8607-AEEBD0E88DC3}" type="pres">
      <dgm:prSet presAssocID="{950604C1-4391-458F-A7F0-058D3625F5CB}" presName="hierRoot2" presStyleCnt="0">
        <dgm:presLayoutVars>
          <dgm:hierBranch val="init"/>
        </dgm:presLayoutVars>
      </dgm:prSet>
      <dgm:spPr/>
      <dgm:t>
        <a:bodyPr/>
        <a:lstStyle/>
        <a:p>
          <a:endParaRPr lang="en-US"/>
        </a:p>
      </dgm:t>
    </dgm:pt>
    <dgm:pt modelId="{AFFFB2B4-967A-41D3-931D-4A421258C2E5}" type="pres">
      <dgm:prSet presAssocID="{950604C1-4391-458F-A7F0-058D3625F5CB}" presName="rootComposite" presStyleCnt="0"/>
      <dgm:spPr/>
      <dgm:t>
        <a:bodyPr/>
        <a:lstStyle/>
        <a:p>
          <a:endParaRPr lang="en-US"/>
        </a:p>
      </dgm:t>
    </dgm:pt>
    <dgm:pt modelId="{79C4E884-41B2-4325-B9BC-BA595654B76D}" type="pres">
      <dgm:prSet presAssocID="{950604C1-4391-458F-A7F0-058D3625F5CB}" presName="rootText" presStyleLbl="node3" presStyleIdx="1" presStyleCnt="2">
        <dgm:presLayoutVars>
          <dgm:chPref val="3"/>
        </dgm:presLayoutVars>
      </dgm:prSet>
      <dgm:spPr/>
      <dgm:t>
        <a:bodyPr/>
        <a:lstStyle/>
        <a:p>
          <a:endParaRPr lang="en-US"/>
        </a:p>
      </dgm:t>
    </dgm:pt>
    <dgm:pt modelId="{D1CE2815-2CF4-4E78-B75B-0F6FB8AD9DA1}" type="pres">
      <dgm:prSet presAssocID="{950604C1-4391-458F-A7F0-058D3625F5CB}" presName="rootConnector" presStyleLbl="node3" presStyleIdx="1" presStyleCnt="2"/>
      <dgm:spPr/>
      <dgm:t>
        <a:bodyPr/>
        <a:lstStyle/>
        <a:p>
          <a:endParaRPr lang="en-US"/>
        </a:p>
      </dgm:t>
    </dgm:pt>
    <dgm:pt modelId="{1B45D105-EBF7-47AA-8FB8-16384D925DF4}" type="pres">
      <dgm:prSet presAssocID="{950604C1-4391-458F-A7F0-058D3625F5CB}" presName="hierChild4" presStyleCnt="0"/>
      <dgm:spPr/>
      <dgm:t>
        <a:bodyPr/>
        <a:lstStyle/>
        <a:p>
          <a:endParaRPr lang="en-US"/>
        </a:p>
      </dgm:t>
    </dgm:pt>
    <dgm:pt modelId="{E7C4B444-D419-45C3-A4B7-AAF906786170}" type="pres">
      <dgm:prSet presAssocID="{950604C1-4391-458F-A7F0-058D3625F5CB}" presName="hierChild5" presStyleCnt="0"/>
      <dgm:spPr/>
      <dgm:t>
        <a:bodyPr/>
        <a:lstStyle/>
        <a:p>
          <a:endParaRPr lang="en-US"/>
        </a:p>
      </dgm:t>
    </dgm:pt>
    <dgm:pt modelId="{4A9AFE82-E854-4397-99E8-FC6B6FDF11B5}" type="pres">
      <dgm:prSet presAssocID="{A1B2915E-D143-4F60-8EEF-57685529C19C}" presName="hierChild5" presStyleCnt="0"/>
      <dgm:spPr/>
      <dgm:t>
        <a:bodyPr/>
        <a:lstStyle/>
        <a:p>
          <a:endParaRPr lang="en-US"/>
        </a:p>
      </dgm:t>
    </dgm:pt>
    <dgm:pt modelId="{6D6D28BE-471A-4CA6-B5DD-F37ADD1A3175}" type="pres">
      <dgm:prSet presAssocID="{C1A46780-41FC-4668-83A5-B0F3499E399B}" presName="hierChild3" presStyleCnt="0"/>
      <dgm:spPr/>
      <dgm:t>
        <a:bodyPr/>
        <a:lstStyle/>
        <a:p>
          <a:endParaRPr lang="en-US"/>
        </a:p>
      </dgm:t>
    </dgm:pt>
  </dgm:ptLst>
  <dgm:cxnLst>
    <dgm:cxn modelId="{334540C1-FEA1-44A0-8F0A-99AF90705C71}" type="presOf" srcId="{3B5BC93D-A12A-491C-A8D8-6D8B28D4C5F8}" destId="{2FC26A68-D1FF-4320-ACEB-D70F639D39BF}" srcOrd="0" destOrd="0" presId="urn:microsoft.com/office/officeart/2005/8/layout/orgChart1"/>
    <dgm:cxn modelId="{43C85E92-DD0D-4667-8F19-E92208C26640}" type="presOf" srcId="{A1B2915E-D143-4F60-8EEF-57685529C19C}" destId="{37F7CD17-D432-4AAD-9A7C-2332957E0ECA}" srcOrd="1" destOrd="0" presId="urn:microsoft.com/office/officeart/2005/8/layout/orgChart1"/>
    <dgm:cxn modelId="{A2AC3526-C65D-4742-A757-044821AF6FF4}" type="presOf" srcId="{C1A46780-41FC-4668-83A5-B0F3499E399B}" destId="{BC8DFF4F-F0FD-464B-BC8D-87C98163F76E}" srcOrd="0" destOrd="0" presId="urn:microsoft.com/office/officeart/2005/8/layout/orgChart1"/>
    <dgm:cxn modelId="{C46C259D-7B5D-4B77-A621-E43F501E1245}" type="presOf" srcId="{47DDA163-F8BC-432D-8972-1ED8A013C3AF}" destId="{FA4B2823-081C-465A-9CBB-1FC8C98A9526}" srcOrd="1" destOrd="0" presId="urn:microsoft.com/office/officeart/2005/8/layout/orgChart1"/>
    <dgm:cxn modelId="{2E266A47-F508-4F1E-BD17-597461EE5299}" type="presOf" srcId="{A1B2915E-D143-4F60-8EEF-57685529C19C}" destId="{96789728-D549-4373-937D-63D0D2C099CD}" srcOrd="0" destOrd="0" presId="urn:microsoft.com/office/officeart/2005/8/layout/orgChart1"/>
    <dgm:cxn modelId="{EABD78B8-ED9D-4749-8A15-F319BE004C81}" type="presOf" srcId="{08A49BB5-ECE9-4213-A753-9BD1843B1475}" destId="{6F01B72A-7183-4C2D-821E-F04C69ED73CB}" srcOrd="1" destOrd="0" presId="urn:microsoft.com/office/officeart/2005/8/layout/orgChart1"/>
    <dgm:cxn modelId="{085A1AF1-D6D2-4A3C-B3FD-79A99B2E88B5}" type="presOf" srcId="{C1A46780-41FC-4668-83A5-B0F3499E399B}" destId="{71DFFD90-0D68-4101-AE88-3009770B7B10}" srcOrd="1" destOrd="0" presId="urn:microsoft.com/office/officeart/2005/8/layout/orgChart1"/>
    <dgm:cxn modelId="{947F5EA3-E0B8-47FB-8C68-F3CFB815D670}" srcId="{3B5BC93D-A12A-491C-A8D8-6D8B28D4C5F8}" destId="{C1A46780-41FC-4668-83A5-B0F3499E399B}" srcOrd="0" destOrd="0" parTransId="{16933731-3937-4512-AF26-C503CE00EFC7}" sibTransId="{43F278F8-F273-4431-AD3D-6105909FF8DC}"/>
    <dgm:cxn modelId="{993D9342-28ED-416C-879B-74CBE0592D21}" type="presOf" srcId="{47DDA163-F8BC-432D-8972-1ED8A013C3AF}" destId="{B3CF5EFF-E956-47E4-A010-C402D7FE2ED7}" srcOrd="0" destOrd="0" presId="urn:microsoft.com/office/officeart/2005/8/layout/orgChart1"/>
    <dgm:cxn modelId="{F67568BC-CE53-4F5F-9EE8-78571BB09096}" type="presOf" srcId="{2B487698-A032-4F9B-897E-CAFE44BF17F1}" destId="{E5FF25C8-280F-46A4-BBCF-4C51998B0639}" srcOrd="0" destOrd="0" presId="urn:microsoft.com/office/officeart/2005/8/layout/orgChart1"/>
    <dgm:cxn modelId="{6BB465EE-F5F4-44D3-A5E8-2DC70A9A2E69}" type="presOf" srcId="{950604C1-4391-458F-A7F0-058D3625F5CB}" destId="{D1CE2815-2CF4-4E78-B75B-0F6FB8AD9DA1}" srcOrd="1" destOrd="0" presId="urn:microsoft.com/office/officeart/2005/8/layout/orgChart1"/>
    <dgm:cxn modelId="{2163EF7D-0512-48A3-9482-75390A531386}" type="presOf" srcId="{08A49BB5-ECE9-4213-A753-9BD1843B1475}" destId="{64197F07-8635-4222-99BA-82519BE2A513}" srcOrd="0" destOrd="0" presId="urn:microsoft.com/office/officeart/2005/8/layout/orgChart1"/>
    <dgm:cxn modelId="{0C8E9A2E-6388-4FC5-8E87-72F5B70CDF76}" srcId="{C1A46780-41FC-4668-83A5-B0F3499E399B}" destId="{A1B2915E-D143-4F60-8EEF-57685529C19C}" srcOrd="1" destOrd="0" parTransId="{A92909A9-06F4-4277-B330-EE362A6C2DA3}" sibTransId="{5C3A5F0E-DFD1-429A-A422-7FE24735BAD0}"/>
    <dgm:cxn modelId="{DE0C3580-37F1-41EE-9F4D-51479685DF91}" srcId="{C1A46780-41FC-4668-83A5-B0F3499E399B}" destId="{47DDA163-F8BC-432D-8972-1ED8A013C3AF}" srcOrd="0" destOrd="0" parTransId="{65607E27-79CE-4EBB-BF37-3639F4EF04BE}" sibTransId="{E41E0E8C-81E1-435A-B9CC-192493855AC6}"/>
    <dgm:cxn modelId="{3FCA3415-1D4A-4A03-AAE8-FB65CF4B3868}" srcId="{A1B2915E-D143-4F60-8EEF-57685529C19C}" destId="{950604C1-4391-458F-A7F0-058D3625F5CB}" srcOrd="1" destOrd="0" parTransId="{99ACFDF3-C41A-4550-B272-FDA60C021262}" sibTransId="{1DC14CD4-16AE-4DAA-801C-FC03935A2C13}"/>
    <dgm:cxn modelId="{6D0FEB7F-F50F-4A17-A3B9-A1BAFB14E2E2}" type="presOf" srcId="{99ACFDF3-C41A-4550-B272-FDA60C021262}" destId="{AA52E57A-EC73-4D68-BC13-A04532F6566B}" srcOrd="0" destOrd="0" presId="urn:microsoft.com/office/officeart/2005/8/layout/orgChart1"/>
    <dgm:cxn modelId="{2C1DD7F6-71A8-4DE6-85FB-0DC05F887B6C}" type="presOf" srcId="{65607E27-79CE-4EBB-BF37-3639F4EF04BE}" destId="{4488640B-95E1-4EE8-9FEA-ACB99C1FE074}" srcOrd="0" destOrd="0" presId="urn:microsoft.com/office/officeart/2005/8/layout/orgChart1"/>
    <dgm:cxn modelId="{D588D47A-A482-44EF-8420-E8CBEAAB8150}" srcId="{A1B2915E-D143-4F60-8EEF-57685529C19C}" destId="{08A49BB5-ECE9-4213-A753-9BD1843B1475}" srcOrd="0" destOrd="0" parTransId="{2B487698-A032-4F9B-897E-CAFE44BF17F1}" sibTransId="{C7298C84-CAF6-4DA1-9280-87608DCE85A8}"/>
    <dgm:cxn modelId="{5DA67A00-7927-4E41-8D8D-8C3154B58B30}" type="presOf" srcId="{950604C1-4391-458F-A7F0-058D3625F5CB}" destId="{79C4E884-41B2-4325-B9BC-BA595654B76D}" srcOrd="0" destOrd="0" presId="urn:microsoft.com/office/officeart/2005/8/layout/orgChart1"/>
    <dgm:cxn modelId="{B1133FF2-1771-4090-8BA0-BF9C41182BCF}" type="presOf" srcId="{A92909A9-06F4-4277-B330-EE362A6C2DA3}" destId="{5DF6E419-A394-4792-8D05-9B616E4300EC}" srcOrd="0" destOrd="0" presId="urn:microsoft.com/office/officeart/2005/8/layout/orgChart1"/>
    <dgm:cxn modelId="{4B4A14E6-3963-4D6B-B2FB-9FBB3CBDEC63}" type="presParOf" srcId="{2FC26A68-D1FF-4320-ACEB-D70F639D39BF}" destId="{339051F1-3D2A-4E97-B88E-E99F45151910}" srcOrd="0" destOrd="0" presId="urn:microsoft.com/office/officeart/2005/8/layout/orgChart1"/>
    <dgm:cxn modelId="{8CE02031-FE63-44CA-893D-F685857CE765}" type="presParOf" srcId="{339051F1-3D2A-4E97-B88E-E99F45151910}" destId="{F1869AC0-89D1-44E0-BBFF-F35BB7C6BDF8}" srcOrd="0" destOrd="0" presId="urn:microsoft.com/office/officeart/2005/8/layout/orgChart1"/>
    <dgm:cxn modelId="{267E0CF7-472F-478E-AF27-42058EE32EB4}" type="presParOf" srcId="{F1869AC0-89D1-44E0-BBFF-F35BB7C6BDF8}" destId="{BC8DFF4F-F0FD-464B-BC8D-87C98163F76E}" srcOrd="0" destOrd="0" presId="urn:microsoft.com/office/officeart/2005/8/layout/orgChart1"/>
    <dgm:cxn modelId="{CAE7CBDF-2D34-424E-940C-D28D0AE5A13A}" type="presParOf" srcId="{F1869AC0-89D1-44E0-BBFF-F35BB7C6BDF8}" destId="{71DFFD90-0D68-4101-AE88-3009770B7B10}" srcOrd="1" destOrd="0" presId="urn:microsoft.com/office/officeart/2005/8/layout/orgChart1"/>
    <dgm:cxn modelId="{16370CEE-4D73-4F4E-B128-A62008DB78DD}" type="presParOf" srcId="{339051F1-3D2A-4E97-B88E-E99F45151910}" destId="{B152A894-20E2-43F8-B92D-C2137A454A37}" srcOrd="1" destOrd="0" presId="urn:microsoft.com/office/officeart/2005/8/layout/orgChart1"/>
    <dgm:cxn modelId="{06FE28F2-795C-4B5A-9C29-E4464527E942}" type="presParOf" srcId="{B152A894-20E2-43F8-B92D-C2137A454A37}" destId="{4488640B-95E1-4EE8-9FEA-ACB99C1FE074}" srcOrd="0" destOrd="0" presId="urn:microsoft.com/office/officeart/2005/8/layout/orgChart1"/>
    <dgm:cxn modelId="{16DF98F9-DB15-4EFF-8E33-0E935E8B9D96}" type="presParOf" srcId="{B152A894-20E2-43F8-B92D-C2137A454A37}" destId="{B85BE520-D338-4846-8746-46D433DC66BA}" srcOrd="1" destOrd="0" presId="urn:microsoft.com/office/officeart/2005/8/layout/orgChart1"/>
    <dgm:cxn modelId="{7A3E453E-23BE-4CEB-8C67-E593EF1EC1C5}" type="presParOf" srcId="{B85BE520-D338-4846-8746-46D433DC66BA}" destId="{F6361B88-E2E9-4834-A399-F60D94BD4475}" srcOrd="0" destOrd="0" presId="urn:microsoft.com/office/officeart/2005/8/layout/orgChart1"/>
    <dgm:cxn modelId="{A53912BA-24A7-4E68-9809-58A82384B17E}" type="presParOf" srcId="{F6361B88-E2E9-4834-A399-F60D94BD4475}" destId="{B3CF5EFF-E956-47E4-A010-C402D7FE2ED7}" srcOrd="0" destOrd="0" presId="urn:microsoft.com/office/officeart/2005/8/layout/orgChart1"/>
    <dgm:cxn modelId="{A2605475-AD2F-4A47-97B4-488FE201E7A3}" type="presParOf" srcId="{F6361B88-E2E9-4834-A399-F60D94BD4475}" destId="{FA4B2823-081C-465A-9CBB-1FC8C98A9526}" srcOrd="1" destOrd="0" presId="urn:microsoft.com/office/officeart/2005/8/layout/orgChart1"/>
    <dgm:cxn modelId="{0E930684-3F4E-4598-8101-342FF23875CD}" type="presParOf" srcId="{B85BE520-D338-4846-8746-46D433DC66BA}" destId="{D130108B-FD6D-48FD-ABEE-49D7E8F4B61F}" srcOrd="1" destOrd="0" presId="urn:microsoft.com/office/officeart/2005/8/layout/orgChart1"/>
    <dgm:cxn modelId="{B46A7AC4-0863-47BE-9067-F699D7BB0834}" type="presParOf" srcId="{B85BE520-D338-4846-8746-46D433DC66BA}" destId="{B835655D-8C7C-44D3-9909-398820098B8A}" srcOrd="2" destOrd="0" presId="urn:microsoft.com/office/officeart/2005/8/layout/orgChart1"/>
    <dgm:cxn modelId="{12B2C4B8-7924-4BCB-9077-7A277AA2C464}" type="presParOf" srcId="{B152A894-20E2-43F8-B92D-C2137A454A37}" destId="{5DF6E419-A394-4792-8D05-9B616E4300EC}" srcOrd="2" destOrd="0" presId="urn:microsoft.com/office/officeart/2005/8/layout/orgChart1"/>
    <dgm:cxn modelId="{122E2994-4052-4635-9CC3-C824739F7032}" type="presParOf" srcId="{B152A894-20E2-43F8-B92D-C2137A454A37}" destId="{CB0C6734-0001-4C37-9752-922D43A43AE8}" srcOrd="3" destOrd="0" presId="urn:microsoft.com/office/officeart/2005/8/layout/orgChart1"/>
    <dgm:cxn modelId="{06A579D2-6CE3-4F95-A1AF-1636B23EF3AE}" type="presParOf" srcId="{CB0C6734-0001-4C37-9752-922D43A43AE8}" destId="{8CA74128-527F-47AC-8471-39245F3E221E}" srcOrd="0" destOrd="0" presId="urn:microsoft.com/office/officeart/2005/8/layout/orgChart1"/>
    <dgm:cxn modelId="{C53A3E0B-9973-430F-9550-95D913D7011E}" type="presParOf" srcId="{8CA74128-527F-47AC-8471-39245F3E221E}" destId="{96789728-D549-4373-937D-63D0D2C099CD}" srcOrd="0" destOrd="0" presId="urn:microsoft.com/office/officeart/2005/8/layout/orgChart1"/>
    <dgm:cxn modelId="{99C22113-A232-4730-A62D-8C4F005B08FB}" type="presParOf" srcId="{8CA74128-527F-47AC-8471-39245F3E221E}" destId="{37F7CD17-D432-4AAD-9A7C-2332957E0ECA}" srcOrd="1" destOrd="0" presId="urn:microsoft.com/office/officeart/2005/8/layout/orgChart1"/>
    <dgm:cxn modelId="{25BB0511-3101-4B0D-96D8-C60FDB0BD6C4}" type="presParOf" srcId="{CB0C6734-0001-4C37-9752-922D43A43AE8}" destId="{B5775A04-C809-4340-8178-02EA2E9CA501}" srcOrd="1" destOrd="0" presId="urn:microsoft.com/office/officeart/2005/8/layout/orgChart1"/>
    <dgm:cxn modelId="{8C1E1ACB-948E-477B-90E0-27509E28C8A1}" type="presParOf" srcId="{B5775A04-C809-4340-8178-02EA2E9CA501}" destId="{E5FF25C8-280F-46A4-BBCF-4C51998B0639}" srcOrd="0" destOrd="0" presId="urn:microsoft.com/office/officeart/2005/8/layout/orgChart1"/>
    <dgm:cxn modelId="{2BBA35D5-3A72-46F5-813F-CB0682A9965F}" type="presParOf" srcId="{B5775A04-C809-4340-8178-02EA2E9CA501}" destId="{9C2B7A2F-A02B-4054-8864-B9C79F4C7E7E}" srcOrd="1" destOrd="0" presId="urn:microsoft.com/office/officeart/2005/8/layout/orgChart1"/>
    <dgm:cxn modelId="{D8598A73-DB13-4712-827A-E7E2B37AA389}" type="presParOf" srcId="{9C2B7A2F-A02B-4054-8864-B9C79F4C7E7E}" destId="{10633729-2BCC-496E-B046-4B92C0F00D8D}" srcOrd="0" destOrd="0" presId="urn:microsoft.com/office/officeart/2005/8/layout/orgChart1"/>
    <dgm:cxn modelId="{A6346700-FADB-4C47-9B85-1BA56DEF5CC6}" type="presParOf" srcId="{10633729-2BCC-496E-B046-4B92C0F00D8D}" destId="{64197F07-8635-4222-99BA-82519BE2A513}" srcOrd="0" destOrd="0" presId="urn:microsoft.com/office/officeart/2005/8/layout/orgChart1"/>
    <dgm:cxn modelId="{BDE119FD-7985-43D5-9E55-1FEC8F56847C}" type="presParOf" srcId="{10633729-2BCC-496E-B046-4B92C0F00D8D}" destId="{6F01B72A-7183-4C2D-821E-F04C69ED73CB}" srcOrd="1" destOrd="0" presId="urn:microsoft.com/office/officeart/2005/8/layout/orgChart1"/>
    <dgm:cxn modelId="{5AFED758-4977-4AAA-8BA3-BF53F3D4FEC1}" type="presParOf" srcId="{9C2B7A2F-A02B-4054-8864-B9C79F4C7E7E}" destId="{5C96484E-D874-42F7-9364-80DF643CA1F5}" srcOrd="1" destOrd="0" presId="urn:microsoft.com/office/officeart/2005/8/layout/orgChart1"/>
    <dgm:cxn modelId="{FADF5169-80B7-4B68-B0CF-D096F3D2F2D1}" type="presParOf" srcId="{9C2B7A2F-A02B-4054-8864-B9C79F4C7E7E}" destId="{CF341180-1ED1-4565-983F-CABC5E408BFF}" srcOrd="2" destOrd="0" presId="urn:microsoft.com/office/officeart/2005/8/layout/orgChart1"/>
    <dgm:cxn modelId="{8BF98F24-2141-4126-AC37-000821ABF121}" type="presParOf" srcId="{B5775A04-C809-4340-8178-02EA2E9CA501}" destId="{AA52E57A-EC73-4D68-BC13-A04532F6566B}" srcOrd="2" destOrd="0" presId="urn:microsoft.com/office/officeart/2005/8/layout/orgChart1"/>
    <dgm:cxn modelId="{89C99025-D8A0-48AE-864F-4A5E63C091DA}" type="presParOf" srcId="{B5775A04-C809-4340-8178-02EA2E9CA501}" destId="{97F8A799-3556-49E6-8607-AEEBD0E88DC3}" srcOrd="3" destOrd="0" presId="urn:microsoft.com/office/officeart/2005/8/layout/orgChart1"/>
    <dgm:cxn modelId="{6DA33277-AA26-472E-B6ED-46C31DC46F01}" type="presParOf" srcId="{97F8A799-3556-49E6-8607-AEEBD0E88DC3}" destId="{AFFFB2B4-967A-41D3-931D-4A421258C2E5}" srcOrd="0" destOrd="0" presId="urn:microsoft.com/office/officeart/2005/8/layout/orgChart1"/>
    <dgm:cxn modelId="{AEA23D62-E033-4464-8B2A-28CBA4E2AD71}" type="presParOf" srcId="{AFFFB2B4-967A-41D3-931D-4A421258C2E5}" destId="{79C4E884-41B2-4325-B9BC-BA595654B76D}" srcOrd="0" destOrd="0" presId="urn:microsoft.com/office/officeart/2005/8/layout/orgChart1"/>
    <dgm:cxn modelId="{EF7E3916-BEE0-40EC-AAB7-6A900000612A}" type="presParOf" srcId="{AFFFB2B4-967A-41D3-931D-4A421258C2E5}" destId="{D1CE2815-2CF4-4E78-B75B-0F6FB8AD9DA1}" srcOrd="1" destOrd="0" presId="urn:microsoft.com/office/officeart/2005/8/layout/orgChart1"/>
    <dgm:cxn modelId="{50589D72-B292-4822-8300-96D9B780AD9F}" type="presParOf" srcId="{97F8A799-3556-49E6-8607-AEEBD0E88DC3}" destId="{1B45D105-EBF7-47AA-8FB8-16384D925DF4}" srcOrd="1" destOrd="0" presId="urn:microsoft.com/office/officeart/2005/8/layout/orgChart1"/>
    <dgm:cxn modelId="{2FD234C5-0994-4039-A8BE-D81410B7D94A}" type="presParOf" srcId="{97F8A799-3556-49E6-8607-AEEBD0E88DC3}" destId="{E7C4B444-D419-45C3-A4B7-AAF906786170}" srcOrd="2" destOrd="0" presId="urn:microsoft.com/office/officeart/2005/8/layout/orgChart1"/>
    <dgm:cxn modelId="{95373595-56E5-4B14-9250-1C35906F4CBF}" type="presParOf" srcId="{CB0C6734-0001-4C37-9752-922D43A43AE8}" destId="{4A9AFE82-E854-4397-99E8-FC6B6FDF11B5}" srcOrd="2" destOrd="0" presId="urn:microsoft.com/office/officeart/2005/8/layout/orgChart1"/>
    <dgm:cxn modelId="{63AAFC6E-2513-4E77-AB49-C30980BE494F}" type="presParOf" srcId="{339051F1-3D2A-4E97-B88E-E99F45151910}" destId="{6D6D28BE-471A-4CA6-B5DD-F37ADD1A3175}"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0A86A80-6AA7-477F-9430-B529B12C3F21}" type="doc">
      <dgm:prSet loTypeId="urn:microsoft.com/office/officeart/2005/8/layout/hProcess4" loCatId="process" qsTypeId="urn:microsoft.com/office/officeart/2005/8/quickstyle/simple2" qsCatId="simple" csTypeId="urn:microsoft.com/office/officeart/2005/8/colors/colorful2" csCatId="colorful" phldr="1"/>
      <dgm:spPr/>
      <dgm:t>
        <a:bodyPr/>
        <a:lstStyle/>
        <a:p>
          <a:endParaRPr lang="en-US"/>
        </a:p>
      </dgm:t>
    </dgm:pt>
    <dgm:pt modelId="{2CCB6F09-E051-4F6D-B613-876AA763C016}">
      <dgm:prSet custT="1"/>
      <dgm:spPr/>
      <dgm:t>
        <a:bodyPr/>
        <a:lstStyle/>
        <a:p>
          <a:r>
            <a:rPr lang="en-US" sz="2800" dirty="0" smtClean="0">
              <a:solidFill>
                <a:schemeClr val="tx1"/>
              </a:solidFill>
              <a:latin typeface="Arial Black" panose="020B0A04020102020204" pitchFamily="34" charset="0"/>
            </a:rPr>
            <a:t>Depository</a:t>
          </a:r>
          <a:endParaRPr lang="en-US" sz="2800" dirty="0">
            <a:solidFill>
              <a:schemeClr val="tx1"/>
            </a:solidFill>
            <a:latin typeface="Arial Black" panose="020B0A04020102020204" pitchFamily="34" charset="0"/>
          </a:endParaRPr>
        </a:p>
      </dgm:t>
    </dgm:pt>
    <dgm:pt modelId="{3C35B2CC-2ED5-4A27-B9B1-E0BCB35FE2E6}" type="parTrans" cxnId="{AD6806FB-D558-44B8-9433-F1AD3914E0EB}">
      <dgm:prSet/>
      <dgm:spPr/>
      <dgm:t>
        <a:bodyPr/>
        <a:lstStyle/>
        <a:p>
          <a:endParaRPr lang="en-US"/>
        </a:p>
      </dgm:t>
    </dgm:pt>
    <dgm:pt modelId="{3BCB915B-6B88-4293-9248-2149356056EB}" type="sibTrans" cxnId="{AD6806FB-D558-44B8-9433-F1AD3914E0EB}">
      <dgm:prSet/>
      <dgm:spPr/>
      <dgm:t>
        <a:bodyPr/>
        <a:lstStyle/>
        <a:p>
          <a:endParaRPr lang="en-US" sz="2800">
            <a:solidFill>
              <a:schemeClr val="tx1"/>
            </a:solidFill>
            <a:latin typeface="Arial Black" panose="020B0A04020102020204" pitchFamily="34" charset="0"/>
          </a:endParaRPr>
        </a:p>
      </dgm:t>
    </dgm:pt>
    <dgm:pt modelId="{50BAD687-EB81-4835-92BB-D166728E40F3}">
      <dgm:prSet custT="1"/>
      <dgm:spPr/>
      <dgm:t>
        <a:bodyPr/>
        <a:lstStyle/>
        <a:p>
          <a:r>
            <a:rPr lang="en-US" sz="2800" smtClean="0">
              <a:solidFill>
                <a:schemeClr val="tx1"/>
              </a:solidFill>
              <a:latin typeface="Arial Black" panose="020B0A04020102020204" pitchFamily="34" charset="0"/>
            </a:rPr>
            <a:t>CSDL</a:t>
          </a:r>
          <a:endParaRPr lang="en-US" sz="2800">
            <a:solidFill>
              <a:schemeClr val="tx1"/>
            </a:solidFill>
            <a:latin typeface="Arial Black" panose="020B0A04020102020204" pitchFamily="34" charset="0"/>
          </a:endParaRPr>
        </a:p>
      </dgm:t>
    </dgm:pt>
    <dgm:pt modelId="{62897756-2552-46C6-8AF5-F5D89F99AE42}" type="parTrans" cxnId="{25F1A1B1-CBA1-4C02-9038-BD2FCCA3EBC0}">
      <dgm:prSet/>
      <dgm:spPr/>
      <dgm:t>
        <a:bodyPr/>
        <a:lstStyle/>
        <a:p>
          <a:endParaRPr lang="en-US"/>
        </a:p>
      </dgm:t>
    </dgm:pt>
    <dgm:pt modelId="{14056535-EB0D-4AAF-A8DA-F1132CC6C66A}" type="sibTrans" cxnId="{25F1A1B1-CBA1-4C02-9038-BD2FCCA3EBC0}">
      <dgm:prSet/>
      <dgm:spPr/>
      <dgm:t>
        <a:bodyPr/>
        <a:lstStyle/>
        <a:p>
          <a:endParaRPr lang="en-US"/>
        </a:p>
      </dgm:t>
    </dgm:pt>
    <dgm:pt modelId="{B11A8AB9-8421-4550-829E-362DBFA5D066}">
      <dgm:prSet custT="1"/>
      <dgm:spPr/>
      <dgm:t>
        <a:bodyPr/>
        <a:lstStyle/>
        <a:p>
          <a:r>
            <a:rPr lang="en-US" sz="2800" b="1" dirty="0" smtClean="0">
              <a:solidFill>
                <a:schemeClr val="tx1"/>
              </a:solidFill>
              <a:latin typeface="Arial Black" panose="020B0A04020102020204" pitchFamily="34" charset="0"/>
            </a:rPr>
            <a:t>NSDL</a:t>
          </a:r>
          <a:endParaRPr lang="en-US" sz="2800" b="1" dirty="0">
            <a:solidFill>
              <a:schemeClr val="tx1"/>
            </a:solidFill>
            <a:latin typeface="Arial Black" panose="020B0A04020102020204" pitchFamily="34" charset="0"/>
          </a:endParaRPr>
        </a:p>
      </dgm:t>
    </dgm:pt>
    <dgm:pt modelId="{C617CA1E-6220-4590-B4B2-109BC81294D2}" type="parTrans" cxnId="{A08C5437-7022-4C60-9CAA-FD2104C8E359}">
      <dgm:prSet/>
      <dgm:spPr/>
      <dgm:t>
        <a:bodyPr/>
        <a:lstStyle/>
        <a:p>
          <a:endParaRPr lang="en-US"/>
        </a:p>
      </dgm:t>
    </dgm:pt>
    <dgm:pt modelId="{164110E7-3A8D-46F2-B545-9F6BC7549B0D}" type="sibTrans" cxnId="{A08C5437-7022-4C60-9CAA-FD2104C8E359}">
      <dgm:prSet/>
      <dgm:spPr/>
      <dgm:t>
        <a:bodyPr/>
        <a:lstStyle/>
        <a:p>
          <a:endParaRPr lang="en-US"/>
        </a:p>
      </dgm:t>
    </dgm:pt>
    <dgm:pt modelId="{89EF22BD-2EA8-49A2-B743-E36188A8D435}">
      <dgm:prSet custT="1"/>
      <dgm:spPr/>
      <dgm:t>
        <a:bodyPr/>
        <a:lstStyle/>
        <a:p>
          <a:r>
            <a:rPr lang="en-US" sz="2800" dirty="0" smtClean="0">
              <a:solidFill>
                <a:schemeClr val="tx1"/>
              </a:solidFill>
              <a:latin typeface="Arial Black" panose="020B0A04020102020204" pitchFamily="34" charset="0"/>
            </a:rPr>
            <a:t>Dep.</a:t>
          </a:r>
        </a:p>
        <a:p>
          <a:r>
            <a:rPr lang="en-US" sz="2800" dirty="0" smtClean="0">
              <a:solidFill>
                <a:schemeClr val="tx1"/>
              </a:solidFill>
              <a:latin typeface="Arial Black" panose="020B0A04020102020204" pitchFamily="34" charset="0"/>
            </a:rPr>
            <a:t>Participant</a:t>
          </a:r>
          <a:endParaRPr lang="en-US" sz="2800" dirty="0">
            <a:solidFill>
              <a:schemeClr val="tx1"/>
            </a:solidFill>
            <a:latin typeface="Arial Black" panose="020B0A04020102020204" pitchFamily="34" charset="0"/>
          </a:endParaRPr>
        </a:p>
      </dgm:t>
    </dgm:pt>
    <dgm:pt modelId="{983C594E-90AF-410C-B81B-59E60FEE9377}" type="parTrans" cxnId="{629C0EAE-B2AA-4B3A-9DF6-C6908DB6418D}">
      <dgm:prSet/>
      <dgm:spPr/>
      <dgm:t>
        <a:bodyPr/>
        <a:lstStyle/>
        <a:p>
          <a:endParaRPr lang="en-US"/>
        </a:p>
      </dgm:t>
    </dgm:pt>
    <dgm:pt modelId="{18B25834-7EE9-42EC-8EC5-E4013099C66F}" type="sibTrans" cxnId="{629C0EAE-B2AA-4B3A-9DF6-C6908DB6418D}">
      <dgm:prSet/>
      <dgm:spPr/>
      <dgm:t>
        <a:bodyPr/>
        <a:lstStyle/>
        <a:p>
          <a:endParaRPr lang="en-US" sz="2800">
            <a:solidFill>
              <a:schemeClr val="tx1"/>
            </a:solidFill>
            <a:latin typeface="Arial Black" panose="020B0A04020102020204" pitchFamily="34" charset="0"/>
          </a:endParaRPr>
        </a:p>
      </dgm:t>
    </dgm:pt>
    <dgm:pt modelId="{D76A04B2-1B6C-4452-B2E5-2C617EEDA214}">
      <dgm:prSet custT="1"/>
      <dgm:spPr/>
      <dgm:t>
        <a:bodyPr/>
        <a:lstStyle/>
        <a:p>
          <a:r>
            <a:rPr lang="en-US" sz="2800" smtClean="0">
              <a:solidFill>
                <a:schemeClr val="tx1"/>
              </a:solidFill>
              <a:latin typeface="Arial Black" panose="020B0A04020102020204" pitchFamily="34" charset="0"/>
            </a:rPr>
            <a:t>SBI</a:t>
          </a:r>
          <a:endParaRPr lang="en-US" sz="2800">
            <a:solidFill>
              <a:schemeClr val="tx1"/>
            </a:solidFill>
            <a:latin typeface="Arial Black" panose="020B0A04020102020204" pitchFamily="34" charset="0"/>
          </a:endParaRPr>
        </a:p>
      </dgm:t>
    </dgm:pt>
    <dgm:pt modelId="{81FA6AB4-E5DC-492F-8695-E24C7F59A99C}" type="parTrans" cxnId="{8EB86D9F-B3B6-4503-8D6A-D2232DC2027E}">
      <dgm:prSet/>
      <dgm:spPr/>
      <dgm:t>
        <a:bodyPr/>
        <a:lstStyle/>
        <a:p>
          <a:endParaRPr lang="en-US"/>
        </a:p>
      </dgm:t>
    </dgm:pt>
    <dgm:pt modelId="{382D2D2C-7BD6-48AE-B153-DD90068AC180}" type="sibTrans" cxnId="{8EB86D9F-B3B6-4503-8D6A-D2232DC2027E}">
      <dgm:prSet/>
      <dgm:spPr/>
      <dgm:t>
        <a:bodyPr/>
        <a:lstStyle/>
        <a:p>
          <a:endParaRPr lang="en-US"/>
        </a:p>
      </dgm:t>
    </dgm:pt>
    <dgm:pt modelId="{4B5C13BF-3AA0-4367-B64E-45DF7E5F4269}">
      <dgm:prSet custT="1"/>
      <dgm:spPr/>
      <dgm:t>
        <a:bodyPr/>
        <a:lstStyle/>
        <a:p>
          <a:r>
            <a:rPr lang="en-US" sz="2800" dirty="0" smtClean="0">
              <a:solidFill>
                <a:schemeClr val="tx1"/>
              </a:solidFill>
              <a:latin typeface="Arial Black" panose="020B0A04020102020204" pitchFamily="34" charset="0"/>
            </a:rPr>
            <a:t>HDFC</a:t>
          </a:r>
          <a:endParaRPr lang="en-US" sz="2800" dirty="0">
            <a:solidFill>
              <a:schemeClr val="tx1"/>
            </a:solidFill>
            <a:latin typeface="Arial Black" panose="020B0A04020102020204" pitchFamily="34" charset="0"/>
          </a:endParaRPr>
        </a:p>
      </dgm:t>
    </dgm:pt>
    <dgm:pt modelId="{999B7A02-8248-431A-AEE8-2DD3D7DA84A8}" type="parTrans" cxnId="{D43F2C96-7CAD-47D6-8318-1C51DEDA88FA}">
      <dgm:prSet/>
      <dgm:spPr/>
      <dgm:t>
        <a:bodyPr/>
        <a:lstStyle/>
        <a:p>
          <a:endParaRPr lang="en-US"/>
        </a:p>
      </dgm:t>
    </dgm:pt>
    <dgm:pt modelId="{7CB5BAF3-AFBA-49AA-B222-40FC63B6B216}" type="sibTrans" cxnId="{D43F2C96-7CAD-47D6-8318-1C51DEDA88FA}">
      <dgm:prSet/>
      <dgm:spPr/>
      <dgm:t>
        <a:bodyPr/>
        <a:lstStyle/>
        <a:p>
          <a:endParaRPr lang="en-US"/>
        </a:p>
      </dgm:t>
    </dgm:pt>
    <dgm:pt modelId="{4DA09FF1-DCD3-471B-B69C-A2CCDB2AD4C1}">
      <dgm:prSet custT="1"/>
      <dgm:spPr/>
      <dgm:t>
        <a:bodyPr/>
        <a:lstStyle/>
        <a:p>
          <a:r>
            <a:rPr lang="en-US" sz="2800" smtClean="0">
              <a:solidFill>
                <a:schemeClr val="tx1"/>
              </a:solidFill>
              <a:latin typeface="Arial Black" panose="020B0A04020102020204" pitchFamily="34" charset="0"/>
            </a:rPr>
            <a:t>ICICI</a:t>
          </a:r>
          <a:endParaRPr lang="en-US" sz="2800">
            <a:solidFill>
              <a:schemeClr val="tx1"/>
            </a:solidFill>
            <a:latin typeface="Arial Black" panose="020B0A04020102020204" pitchFamily="34" charset="0"/>
          </a:endParaRPr>
        </a:p>
      </dgm:t>
    </dgm:pt>
    <dgm:pt modelId="{D2B8AC29-4B24-439C-A61F-3F81CB5B42FB}" type="parTrans" cxnId="{D3CBE4F1-EA85-4C66-A0DE-1077B7DA3B0A}">
      <dgm:prSet/>
      <dgm:spPr/>
      <dgm:t>
        <a:bodyPr/>
        <a:lstStyle/>
        <a:p>
          <a:endParaRPr lang="en-US"/>
        </a:p>
      </dgm:t>
    </dgm:pt>
    <dgm:pt modelId="{B4F30612-4F50-48CD-ADD8-9AF5A1D8B97A}" type="sibTrans" cxnId="{D3CBE4F1-EA85-4C66-A0DE-1077B7DA3B0A}">
      <dgm:prSet/>
      <dgm:spPr/>
      <dgm:t>
        <a:bodyPr/>
        <a:lstStyle/>
        <a:p>
          <a:endParaRPr lang="en-US"/>
        </a:p>
      </dgm:t>
    </dgm:pt>
    <dgm:pt modelId="{F2C53CED-55F9-46A8-A322-EDCD76035D79}">
      <dgm:prSet custT="1"/>
      <dgm:spPr/>
      <dgm:t>
        <a:bodyPr/>
        <a:lstStyle/>
        <a:p>
          <a:r>
            <a:rPr lang="en-US" sz="2800" smtClean="0">
              <a:solidFill>
                <a:schemeClr val="tx1"/>
              </a:solidFill>
              <a:latin typeface="Arial Black" panose="020B0A04020102020204" pitchFamily="34" charset="0"/>
            </a:rPr>
            <a:t>Customer</a:t>
          </a:r>
          <a:endParaRPr lang="en-US" sz="2800">
            <a:solidFill>
              <a:schemeClr val="tx1"/>
            </a:solidFill>
            <a:latin typeface="Arial Black" panose="020B0A04020102020204" pitchFamily="34" charset="0"/>
          </a:endParaRPr>
        </a:p>
      </dgm:t>
    </dgm:pt>
    <dgm:pt modelId="{2E92B6A7-2274-4DF4-B1BD-C98E2F0717BE}" type="parTrans" cxnId="{DC2504AC-410E-4764-A9E7-02FC59FCFE2D}">
      <dgm:prSet/>
      <dgm:spPr/>
      <dgm:t>
        <a:bodyPr/>
        <a:lstStyle/>
        <a:p>
          <a:endParaRPr lang="en-US"/>
        </a:p>
      </dgm:t>
    </dgm:pt>
    <dgm:pt modelId="{7F5F1757-440E-4A3F-9B38-4551267714BF}" type="sibTrans" cxnId="{DC2504AC-410E-4764-A9E7-02FC59FCFE2D}">
      <dgm:prSet/>
      <dgm:spPr/>
      <dgm:t>
        <a:bodyPr/>
        <a:lstStyle/>
        <a:p>
          <a:endParaRPr lang="en-US"/>
        </a:p>
      </dgm:t>
    </dgm:pt>
    <dgm:pt modelId="{0B360D1C-3053-4661-BAC2-32DA3BB4803D}">
      <dgm:prSet custT="1"/>
      <dgm:spPr/>
      <dgm:t>
        <a:bodyPr/>
        <a:lstStyle/>
        <a:p>
          <a:r>
            <a:rPr lang="en-US" sz="2800" smtClean="0">
              <a:solidFill>
                <a:schemeClr val="tx1"/>
              </a:solidFill>
              <a:latin typeface="Arial Black" panose="020B0A04020102020204" pitchFamily="34" charset="0"/>
            </a:rPr>
            <a:t>You</a:t>
          </a:r>
          <a:endParaRPr lang="en-US" sz="2800">
            <a:solidFill>
              <a:schemeClr val="tx1"/>
            </a:solidFill>
            <a:latin typeface="Arial Black" panose="020B0A04020102020204" pitchFamily="34" charset="0"/>
          </a:endParaRPr>
        </a:p>
      </dgm:t>
    </dgm:pt>
    <dgm:pt modelId="{60D9C51C-AF7D-46E6-84CD-18CC02F06E9E}" type="parTrans" cxnId="{961B6CB0-3F78-424A-A7AE-FD246987E72A}">
      <dgm:prSet/>
      <dgm:spPr/>
      <dgm:t>
        <a:bodyPr/>
        <a:lstStyle/>
        <a:p>
          <a:endParaRPr lang="en-US"/>
        </a:p>
      </dgm:t>
    </dgm:pt>
    <dgm:pt modelId="{0B3F7881-46A3-4413-BA89-60906C90E691}" type="sibTrans" cxnId="{961B6CB0-3F78-424A-A7AE-FD246987E72A}">
      <dgm:prSet/>
      <dgm:spPr/>
      <dgm:t>
        <a:bodyPr/>
        <a:lstStyle/>
        <a:p>
          <a:endParaRPr lang="en-US"/>
        </a:p>
      </dgm:t>
    </dgm:pt>
    <dgm:pt modelId="{8A6C4955-3826-42E9-A4C8-0181F51C52D1}" type="pres">
      <dgm:prSet presAssocID="{30A86A80-6AA7-477F-9430-B529B12C3F21}" presName="Name0" presStyleCnt="0">
        <dgm:presLayoutVars>
          <dgm:dir/>
          <dgm:animLvl val="lvl"/>
          <dgm:resizeHandles val="exact"/>
        </dgm:presLayoutVars>
      </dgm:prSet>
      <dgm:spPr/>
      <dgm:t>
        <a:bodyPr/>
        <a:lstStyle/>
        <a:p>
          <a:endParaRPr lang="en-US"/>
        </a:p>
      </dgm:t>
    </dgm:pt>
    <dgm:pt modelId="{3E008E81-A99D-40B3-B2FA-BC7349B4DEA9}" type="pres">
      <dgm:prSet presAssocID="{30A86A80-6AA7-477F-9430-B529B12C3F21}" presName="tSp" presStyleCnt="0"/>
      <dgm:spPr/>
    </dgm:pt>
    <dgm:pt modelId="{3B106580-8AEA-4878-A8EB-43577A7B0E0A}" type="pres">
      <dgm:prSet presAssocID="{30A86A80-6AA7-477F-9430-B529B12C3F21}" presName="bSp" presStyleCnt="0"/>
      <dgm:spPr/>
    </dgm:pt>
    <dgm:pt modelId="{E04023ED-C480-4749-8500-123D508DE3C0}" type="pres">
      <dgm:prSet presAssocID="{30A86A80-6AA7-477F-9430-B529B12C3F21}" presName="process" presStyleCnt="0"/>
      <dgm:spPr/>
    </dgm:pt>
    <dgm:pt modelId="{B7C38901-6B1F-40DB-B591-1A8134713040}" type="pres">
      <dgm:prSet presAssocID="{2CCB6F09-E051-4F6D-B613-876AA763C016}" presName="composite1" presStyleCnt="0"/>
      <dgm:spPr/>
    </dgm:pt>
    <dgm:pt modelId="{4B467B43-5B7A-4221-B3D7-5F7156F3AE8B}" type="pres">
      <dgm:prSet presAssocID="{2CCB6F09-E051-4F6D-B613-876AA763C016}" presName="dummyNode1" presStyleLbl="node1" presStyleIdx="0" presStyleCnt="3"/>
      <dgm:spPr/>
    </dgm:pt>
    <dgm:pt modelId="{BF56FFBA-6C58-4AB4-B188-BF1A40DC9986}" type="pres">
      <dgm:prSet presAssocID="{2CCB6F09-E051-4F6D-B613-876AA763C016}" presName="childNode1" presStyleLbl="bgAcc1" presStyleIdx="0" presStyleCnt="3">
        <dgm:presLayoutVars>
          <dgm:bulletEnabled val="1"/>
        </dgm:presLayoutVars>
      </dgm:prSet>
      <dgm:spPr/>
      <dgm:t>
        <a:bodyPr/>
        <a:lstStyle/>
        <a:p>
          <a:endParaRPr lang="en-US"/>
        </a:p>
      </dgm:t>
    </dgm:pt>
    <dgm:pt modelId="{079ECDB5-83C9-4D67-A17E-F96B992F2DEA}" type="pres">
      <dgm:prSet presAssocID="{2CCB6F09-E051-4F6D-B613-876AA763C016}" presName="childNode1tx" presStyleLbl="bgAcc1" presStyleIdx="0" presStyleCnt="3">
        <dgm:presLayoutVars>
          <dgm:bulletEnabled val="1"/>
        </dgm:presLayoutVars>
      </dgm:prSet>
      <dgm:spPr/>
      <dgm:t>
        <a:bodyPr/>
        <a:lstStyle/>
        <a:p>
          <a:endParaRPr lang="en-US"/>
        </a:p>
      </dgm:t>
    </dgm:pt>
    <dgm:pt modelId="{6ABF4E17-9A45-4041-94F1-02ED18DD0FD0}" type="pres">
      <dgm:prSet presAssocID="{2CCB6F09-E051-4F6D-B613-876AA763C016}" presName="parentNode1" presStyleLbl="node1" presStyleIdx="0" presStyleCnt="3">
        <dgm:presLayoutVars>
          <dgm:chMax val="1"/>
          <dgm:bulletEnabled val="1"/>
        </dgm:presLayoutVars>
      </dgm:prSet>
      <dgm:spPr/>
      <dgm:t>
        <a:bodyPr/>
        <a:lstStyle/>
        <a:p>
          <a:endParaRPr lang="en-US"/>
        </a:p>
      </dgm:t>
    </dgm:pt>
    <dgm:pt modelId="{7D1C4A5C-01DA-401D-87BC-4F7108C64959}" type="pres">
      <dgm:prSet presAssocID="{2CCB6F09-E051-4F6D-B613-876AA763C016}" presName="connSite1" presStyleCnt="0"/>
      <dgm:spPr/>
    </dgm:pt>
    <dgm:pt modelId="{18ED34FA-D4EC-4575-93F7-321C887E7B71}" type="pres">
      <dgm:prSet presAssocID="{3BCB915B-6B88-4293-9248-2149356056EB}" presName="Name9" presStyleLbl="sibTrans2D1" presStyleIdx="0" presStyleCnt="2"/>
      <dgm:spPr/>
      <dgm:t>
        <a:bodyPr/>
        <a:lstStyle/>
        <a:p>
          <a:endParaRPr lang="en-US"/>
        </a:p>
      </dgm:t>
    </dgm:pt>
    <dgm:pt modelId="{445E8733-04D4-45E9-8363-249795F0A765}" type="pres">
      <dgm:prSet presAssocID="{89EF22BD-2EA8-49A2-B743-E36188A8D435}" presName="composite2" presStyleCnt="0"/>
      <dgm:spPr/>
    </dgm:pt>
    <dgm:pt modelId="{67666536-065F-4ADC-A9FF-EAFD1C5565B8}" type="pres">
      <dgm:prSet presAssocID="{89EF22BD-2EA8-49A2-B743-E36188A8D435}" presName="dummyNode2" presStyleLbl="node1" presStyleIdx="0" presStyleCnt="3"/>
      <dgm:spPr/>
    </dgm:pt>
    <dgm:pt modelId="{764FBC82-4D6E-4249-AAE2-8F30429BDCA9}" type="pres">
      <dgm:prSet presAssocID="{89EF22BD-2EA8-49A2-B743-E36188A8D435}" presName="childNode2" presStyleLbl="bgAcc1" presStyleIdx="1" presStyleCnt="3" custLinFactNeighborX="-958" custLinFactNeighborY="5032">
        <dgm:presLayoutVars>
          <dgm:bulletEnabled val="1"/>
        </dgm:presLayoutVars>
      </dgm:prSet>
      <dgm:spPr/>
      <dgm:t>
        <a:bodyPr/>
        <a:lstStyle/>
        <a:p>
          <a:endParaRPr lang="en-US"/>
        </a:p>
      </dgm:t>
    </dgm:pt>
    <dgm:pt modelId="{82E4CA62-0BE8-4F51-BBDB-563206F555EB}" type="pres">
      <dgm:prSet presAssocID="{89EF22BD-2EA8-49A2-B743-E36188A8D435}" presName="childNode2tx" presStyleLbl="bgAcc1" presStyleIdx="1" presStyleCnt="3">
        <dgm:presLayoutVars>
          <dgm:bulletEnabled val="1"/>
        </dgm:presLayoutVars>
      </dgm:prSet>
      <dgm:spPr/>
      <dgm:t>
        <a:bodyPr/>
        <a:lstStyle/>
        <a:p>
          <a:endParaRPr lang="en-US"/>
        </a:p>
      </dgm:t>
    </dgm:pt>
    <dgm:pt modelId="{A1E10F6B-A002-4166-8EEF-60620D828D4C}" type="pres">
      <dgm:prSet presAssocID="{89EF22BD-2EA8-49A2-B743-E36188A8D435}" presName="parentNode2" presStyleLbl="node1" presStyleIdx="1" presStyleCnt="3" custScaleY="154157">
        <dgm:presLayoutVars>
          <dgm:chMax val="0"/>
          <dgm:bulletEnabled val="1"/>
        </dgm:presLayoutVars>
      </dgm:prSet>
      <dgm:spPr/>
      <dgm:t>
        <a:bodyPr/>
        <a:lstStyle/>
        <a:p>
          <a:endParaRPr lang="en-US"/>
        </a:p>
      </dgm:t>
    </dgm:pt>
    <dgm:pt modelId="{8EC4CD92-0B0B-4549-B800-C2ABA2FB755E}" type="pres">
      <dgm:prSet presAssocID="{89EF22BD-2EA8-49A2-B743-E36188A8D435}" presName="connSite2" presStyleCnt="0"/>
      <dgm:spPr/>
    </dgm:pt>
    <dgm:pt modelId="{4DC88FB3-2E88-40DC-95D6-46359DE12711}" type="pres">
      <dgm:prSet presAssocID="{18B25834-7EE9-42EC-8EC5-E4013099C66F}" presName="Name18" presStyleLbl="sibTrans2D1" presStyleIdx="1" presStyleCnt="2"/>
      <dgm:spPr/>
      <dgm:t>
        <a:bodyPr/>
        <a:lstStyle/>
        <a:p>
          <a:endParaRPr lang="en-US"/>
        </a:p>
      </dgm:t>
    </dgm:pt>
    <dgm:pt modelId="{569BCC45-E49E-4B6E-8375-CE404339E837}" type="pres">
      <dgm:prSet presAssocID="{F2C53CED-55F9-46A8-A322-EDCD76035D79}" presName="composite1" presStyleCnt="0"/>
      <dgm:spPr/>
    </dgm:pt>
    <dgm:pt modelId="{B05B5B21-E366-4310-8B18-244B1A363181}" type="pres">
      <dgm:prSet presAssocID="{F2C53CED-55F9-46A8-A322-EDCD76035D79}" presName="dummyNode1" presStyleLbl="node1" presStyleIdx="1" presStyleCnt="3"/>
      <dgm:spPr/>
    </dgm:pt>
    <dgm:pt modelId="{281DAC36-EBD2-4B37-9E3F-A8ECC3D16678}" type="pres">
      <dgm:prSet presAssocID="{F2C53CED-55F9-46A8-A322-EDCD76035D79}" presName="childNode1" presStyleLbl="bgAcc1" presStyleIdx="2" presStyleCnt="3">
        <dgm:presLayoutVars>
          <dgm:bulletEnabled val="1"/>
        </dgm:presLayoutVars>
      </dgm:prSet>
      <dgm:spPr/>
      <dgm:t>
        <a:bodyPr/>
        <a:lstStyle/>
        <a:p>
          <a:endParaRPr lang="en-US"/>
        </a:p>
      </dgm:t>
    </dgm:pt>
    <dgm:pt modelId="{80E4DB30-5171-440E-A9BE-1D199206DB2E}" type="pres">
      <dgm:prSet presAssocID="{F2C53CED-55F9-46A8-A322-EDCD76035D79}" presName="childNode1tx" presStyleLbl="bgAcc1" presStyleIdx="2" presStyleCnt="3">
        <dgm:presLayoutVars>
          <dgm:bulletEnabled val="1"/>
        </dgm:presLayoutVars>
      </dgm:prSet>
      <dgm:spPr/>
      <dgm:t>
        <a:bodyPr/>
        <a:lstStyle/>
        <a:p>
          <a:endParaRPr lang="en-US"/>
        </a:p>
      </dgm:t>
    </dgm:pt>
    <dgm:pt modelId="{A16C1940-02BE-40A8-A75D-A10F58FDDD3C}" type="pres">
      <dgm:prSet presAssocID="{F2C53CED-55F9-46A8-A322-EDCD76035D79}" presName="parentNode1" presStyleLbl="node1" presStyleIdx="2" presStyleCnt="3">
        <dgm:presLayoutVars>
          <dgm:chMax val="1"/>
          <dgm:bulletEnabled val="1"/>
        </dgm:presLayoutVars>
      </dgm:prSet>
      <dgm:spPr/>
      <dgm:t>
        <a:bodyPr/>
        <a:lstStyle/>
        <a:p>
          <a:endParaRPr lang="en-US"/>
        </a:p>
      </dgm:t>
    </dgm:pt>
    <dgm:pt modelId="{7E15BFCF-120B-4FC1-82D8-0FD6F71CEA53}" type="pres">
      <dgm:prSet presAssocID="{F2C53CED-55F9-46A8-A322-EDCD76035D79}" presName="connSite1" presStyleCnt="0"/>
      <dgm:spPr/>
    </dgm:pt>
  </dgm:ptLst>
  <dgm:cxnLst>
    <dgm:cxn modelId="{F7F14B2D-1313-4623-BDDB-E2B993F5F081}" type="presOf" srcId="{B11A8AB9-8421-4550-829E-362DBFA5D066}" destId="{BF56FFBA-6C58-4AB4-B188-BF1A40DC9986}" srcOrd="0" destOrd="1" presId="urn:microsoft.com/office/officeart/2005/8/layout/hProcess4"/>
    <dgm:cxn modelId="{8EB86D9F-B3B6-4503-8D6A-D2232DC2027E}" srcId="{89EF22BD-2EA8-49A2-B743-E36188A8D435}" destId="{D76A04B2-1B6C-4452-B2E5-2C617EEDA214}" srcOrd="0" destOrd="0" parTransId="{81FA6AB4-E5DC-492F-8695-E24C7F59A99C}" sibTransId="{382D2D2C-7BD6-48AE-B153-DD90068AC180}"/>
    <dgm:cxn modelId="{EE2D4BA4-B6A6-41E9-947D-7AA7DE9A44E1}" type="presOf" srcId="{3BCB915B-6B88-4293-9248-2149356056EB}" destId="{18ED34FA-D4EC-4575-93F7-321C887E7B71}" srcOrd="0" destOrd="0" presId="urn:microsoft.com/office/officeart/2005/8/layout/hProcess4"/>
    <dgm:cxn modelId="{8CC04D8A-501E-420E-A6E2-277624B7635E}" type="presOf" srcId="{B11A8AB9-8421-4550-829E-362DBFA5D066}" destId="{079ECDB5-83C9-4D67-A17E-F96B992F2DEA}" srcOrd="1" destOrd="1" presId="urn:microsoft.com/office/officeart/2005/8/layout/hProcess4"/>
    <dgm:cxn modelId="{69E9558F-BC02-4CB5-810C-806FE1326175}" type="presOf" srcId="{4B5C13BF-3AA0-4367-B64E-45DF7E5F4269}" destId="{764FBC82-4D6E-4249-AAE2-8F30429BDCA9}" srcOrd="0" destOrd="1" presId="urn:microsoft.com/office/officeart/2005/8/layout/hProcess4"/>
    <dgm:cxn modelId="{DC2504AC-410E-4764-A9E7-02FC59FCFE2D}" srcId="{30A86A80-6AA7-477F-9430-B529B12C3F21}" destId="{F2C53CED-55F9-46A8-A322-EDCD76035D79}" srcOrd="2" destOrd="0" parTransId="{2E92B6A7-2274-4DF4-B1BD-C98E2F0717BE}" sibTransId="{7F5F1757-440E-4A3F-9B38-4551267714BF}"/>
    <dgm:cxn modelId="{06908109-D745-48E9-A1AE-2EA72D92CAED}" type="presOf" srcId="{D76A04B2-1B6C-4452-B2E5-2C617EEDA214}" destId="{764FBC82-4D6E-4249-AAE2-8F30429BDCA9}" srcOrd="0" destOrd="0" presId="urn:microsoft.com/office/officeart/2005/8/layout/hProcess4"/>
    <dgm:cxn modelId="{446BE7A1-B426-4DB3-8177-165112157D7A}" type="presOf" srcId="{F2C53CED-55F9-46A8-A322-EDCD76035D79}" destId="{A16C1940-02BE-40A8-A75D-A10F58FDDD3C}" srcOrd="0" destOrd="0" presId="urn:microsoft.com/office/officeart/2005/8/layout/hProcess4"/>
    <dgm:cxn modelId="{07334C19-4A2F-4BD2-9BB1-1D2F7C9228BF}" type="presOf" srcId="{30A86A80-6AA7-477F-9430-B529B12C3F21}" destId="{8A6C4955-3826-42E9-A4C8-0181F51C52D1}" srcOrd="0" destOrd="0" presId="urn:microsoft.com/office/officeart/2005/8/layout/hProcess4"/>
    <dgm:cxn modelId="{A08C5437-7022-4C60-9CAA-FD2104C8E359}" srcId="{2CCB6F09-E051-4F6D-B613-876AA763C016}" destId="{B11A8AB9-8421-4550-829E-362DBFA5D066}" srcOrd="1" destOrd="0" parTransId="{C617CA1E-6220-4590-B4B2-109BC81294D2}" sibTransId="{164110E7-3A8D-46F2-B545-9F6BC7549B0D}"/>
    <dgm:cxn modelId="{F4A97D07-3C70-4360-A039-A511E91444E6}" type="presOf" srcId="{89EF22BD-2EA8-49A2-B743-E36188A8D435}" destId="{A1E10F6B-A002-4166-8EEF-60620D828D4C}" srcOrd="0" destOrd="0" presId="urn:microsoft.com/office/officeart/2005/8/layout/hProcess4"/>
    <dgm:cxn modelId="{4AB1775C-D24C-488A-9943-61A6E0E2B007}" type="presOf" srcId="{4B5C13BF-3AA0-4367-B64E-45DF7E5F4269}" destId="{82E4CA62-0BE8-4F51-BBDB-563206F555EB}" srcOrd="1" destOrd="1" presId="urn:microsoft.com/office/officeart/2005/8/layout/hProcess4"/>
    <dgm:cxn modelId="{DA2956F5-1CB0-4DC4-ACC9-82A334C1237A}" type="presOf" srcId="{2CCB6F09-E051-4F6D-B613-876AA763C016}" destId="{6ABF4E17-9A45-4041-94F1-02ED18DD0FD0}" srcOrd="0" destOrd="0" presId="urn:microsoft.com/office/officeart/2005/8/layout/hProcess4"/>
    <dgm:cxn modelId="{D3F531D3-DE40-469B-A343-6E2835F56404}" type="presOf" srcId="{0B360D1C-3053-4661-BAC2-32DA3BB4803D}" destId="{80E4DB30-5171-440E-A9BE-1D199206DB2E}" srcOrd="1" destOrd="0" presId="urn:microsoft.com/office/officeart/2005/8/layout/hProcess4"/>
    <dgm:cxn modelId="{3953EDC4-B6FF-4F02-8745-D092A73F6B45}" type="presOf" srcId="{50BAD687-EB81-4835-92BB-D166728E40F3}" destId="{079ECDB5-83C9-4D67-A17E-F96B992F2DEA}" srcOrd="1" destOrd="0" presId="urn:microsoft.com/office/officeart/2005/8/layout/hProcess4"/>
    <dgm:cxn modelId="{25F1A1B1-CBA1-4C02-9038-BD2FCCA3EBC0}" srcId="{2CCB6F09-E051-4F6D-B613-876AA763C016}" destId="{50BAD687-EB81-4835-92BB-D166728E40F3}" srcOrd="0" destOrd="0" parTransId="{62897756-2552-46C6-8AF5-F5D89F99AE42}" sibTransId="{14056535-EB0D-4AAF-A8DA-F1132CC6C66A}"/>
    <dgm:cxn modelId="{D3CBE4F1-EA85-4C66-A0DE-1077B7DA3B0A}" srcId="{89EF22BD-2EA8-49A2-B743-E36188A8D435}" destId="{4DA09FF1-DCD3-471B-B69C-A2CCDB2AD4C1}" srcOrd="2" destOrd="0" parTransId="{D2B8AC29-4B24-439C-A61F-3F81CB5B42FB}" sibTransId="{B4F30612-4F50-48CD-ADD8-9AF5A1D8B97A}"/>
    <dgm:cxn modelId="{A0D9FCD2-78DB-4DB1-8B6E-DD794AAA4943}" type="presOf" srcId="{0B360D1C-3053-4661-BAC2-32DA3BB4803D}" destId="{281DAC36-EBD2-4B37-9E3F-A8ECC3D16678}" srcOrd="0" destOrd="0" presId="urn:microsoft.com/office/officeart/2005/8/layout/hProcess4"/>
    <dgm:cxn modelId="{4F6BFEBC-246E-43E4-859F-CF65158FB05F}" type="presOf" srcId="{D76A04B2-1B6C-4452-B2E5-2C617EEDA214}" destId="{82E4CA62-0BE8-4F51-BBDB-563206F555EB}" srcOrd="1" destOrd="0" presId="urn:microsoft.com/office/officeart/2005/8/layout/hProcess4"/>
    <dgm:cxn modelId="{961B6CB0-3F78-424A-A7AE-FD246987E72A}" srcId="{F2C53CED-55F9-46A8-A322-EDCD76035D79}" destId="{0B360D1C-3053-4661-BAC2-32DA3BB4803D}" srcOrd="0" destOrd="0" parTransId="{60D9C51C-AF7D-46E6-84CD-18CC02F06E9E}" sibTransId="{0B3F7881-46A3-4413-BA89-60906C90E691}"/>
    <dgm:cxn modelId="{629C0EAE-B2AA-4B3A-9DF6-C6908DB6418D}" srcId="{30A86A80-6AA7-477F-9430-B529B12C3F21}" destId="{89EF22BD-2EA8-49A2-B743-E36188A8D435}" srcOrd="1" destOrd="0" parTransId="{983C594E-90AF-410C-B81B-59E60FEE9377}" sibTransId="{18B25834-7EE9-42EC-8EC5-E4013099C66F}"/>
    <dgm:cxn modelId="{D43F2C96-7CAD-47D6-8318-1C51DEDA88FA}" srcId="{89EF22BD-2EA8-49A2-B743-E36188A8D435}" destId="{4B5C13BF-3AA0-4367-B64E-45DF7E5F4269}" srcOrd="1" destOrd="0" parTransId="{999B7A02-8248-431A-AEE8-2DD3D7DA84A8}" sibTransId="{7CB5BAF3-AFBA-49AA-B222-40FC63B6B216}"/>
    <dgm:cxn modelId="{7558138D-CCBD-43B3-B404-F9588662CD12}" type="presOf" srcId="{4DA09FF1-DCD3-471B-B69C-A2CCDB2AD4C1}" destId="{764FBC82-4D6E-4249-AAE2-8F30429BDCA9}" srcOrd="0" destOrd="2" presId="urn:microsoft.com/office/officeart/2005/8/layout/hProcess4"/>
    <dgm:cxn modelId="{B4B59BA0-9AAC-4D37-B2E8-07979ABC613B}" type="presOf" srcId="{4DA09FF1-DCD3-471B-B69C-A2CCDB2AD4C1}" destId="{82E4CA62-0BE8-4F51-BBDB-563206F555EB}" srcOrd="1" destOrd="2" presId="urn:microsoft.com/office/officeart/2005/8/layout/hProcess4"/>
    <dgm:cxn modelId="{C00874F4-F781-4D75-88F7-204B55663114}" type="presOf" srcId="{18B25834-7EE9-42EC-8EC5-E4013099C66F}" destId="{4DC88FB3-2E88-40DC-95D6-46359DE12711}" srcOrd="0" destOrd="0" presId="urn:microsoft.com/office/officeart/2005/8/layout/hProcess4"/>
    <dgm:cxn modelId="{AD6806FB-D558-44B8-9433-F1AD3914E0EB}" srcId="{30A86A80-6AA7-477F-9430-B529B12C3F21}" destId="{2CCB6F09-E051-4F6D-B613-876AA763C016}" srcOrd="0" destOrd="0" parTransId="{3C35B2CC-2ED5-4A27-B9B1-E0BCB35FE2E6}" sibTransId="{3BCB915B-6B88-4293-9248-2149356056EB}"/>
    <dgm:cxn modelId="{0910BE38-4188-4794-94AE-0D88E26D5AA9}" type="presOf" srcId="{50BAD687-EB81-4835-92BB-D166728E40F3}" destId="{BF56FFBA-6C58-4AB4-B188-BF1A40DC9986}" srcOrd="0" destOrd="0" presId="urn:microsoft.com/office/officeart/2005/8/layout/hProcess4"/>
    <dgm:cxn modelId="{F4B1F761-F052-4671-9B27-38D549576103}" type="presParOf" srcId="{8A6C4955-3826-42E9-A4C8-0181F51C52D1}" destId="{3E008E81-A99D-40B3-B2FA-BC7349B4DEA9}" srcOrd="0" destOrd="0" presId="urn:microsoft.com/office/officeart/2005/8/layout/hProcess4"/>
    <dgm:cxn modelId="{AF114D97-057D-4BCF-AFDC-6D6D18EE95DD}" type="presParOf" srcId="{8A6C4955-3826-42E9-A4C8-0181F51C52D1}" destId="{3B106580-8AEA-4878-A8EB-43577A7B0E0A}" srcOrd="1" destOrd="0" presId="urn:microsoft.com/office/officeart/2005/8/layout/hProcess4"/>
    <dgm:cxn modelId="{6999373A-E82B-445F-A64A-D21BB8AD9E23}" type="presParOf" srcId="{8A6C4955-3826-42E9-A4C8-0181F51C52D1}" destId="{E04023ED-C480-4749-8500-123D508DE3C0}" srcOrd="2" destOrd="0" presId="urn:microsoft.com/office/officeart/2005/8/layout/hProcess4"/>
    <dgm:cxn modelId="{2C73388E-787D-4B99-863C-1E85BD85E1BF}" type="presParOf" srcId="{E04023ED-C480-4749-8500-123D508DE3C0}" destId="{B7C38901-6B1F-40DB-B591-1A8134713040}" srcOrd="0" destOrd="0" presId="urn:microsoft.com/office/officeart/2005/8/layout/hProcess4"/>
    <dgm:cxn modelId="{13D8CD42-81DE-4390-A70C-843B03FBB80F}" type="presParOf" srcId="{B7C38901-6B1F-40DB-B591-1A8134713040}" destId="{4B467B43-5B7A-4221-B3D7-5F7156F3AE8B}" srcOrd="0" destOrd="0" presId="urn:microsoft.com/office/officeart/2005/8/layout/hProcess4"/>
    <dgm:cxn modelId="{F0D9AA05-9FD3-493F-90C6-9ADC94FF7D77}" type="presParOf" srcId="{B7C38901-6B1F-40DB-B591-1A8134713040}" destId="{BF56FFBA-6C58-4AB4-B188-BF1A40DC9986}" srcOrd="1" destOrd="0" presId="urn:microsoft.com/office/officeart/2005/8/layout/hProcess4"/>
    <dgm:cxn modelId="{9F0D110B-73BC-4C1C-B520-90B3C2B8E540}" type="presParOf" srcId="{B7C38901-6B1F-40DB-B591-1A8134713040}" destId="{079ECDB5-83C9-4D67-A17E-F96B992F2DEA}" srcOrd="2" destOrd="0" presId="urn:microsoft.com/office/officeart/2005/8/layout/hProcess4"/>
    <dgm:cxn modelId="{F0550690-5553-4835-8FBD-6BEB03FF936D}" type="presParOf" srcId="{B7C38901-6B1F-40DB-B591-1A8134713040}" destId="{6ABF4E17-9A45-4041-94F1-02ED18DD0FD0}" srcOrd="3" destOrd="0" presId="urn:microsoft.com/office/officeart/2005/8/layout/hProcess4"/>
    <dgm:cxn modelId="{467C8355-F675-4660-A127-E4C8CC2E0AA3}" type="presParOf" srcId="{B7C38901-6B1F-40DB-B591-1A8134713040}" destId="{7D1C4A5C-01DA-401D-87BC-4F7108C64959}" srcOrd="4" destOrd="0" presId="urn:microsoft.com/office/officeart/2005/8/layout/hProcess4"/>
    <dgm:cxn modelId="{13950200-376A-4257-BBAB-09B0FC7B799F}" type="presParOf" srcId="{E04023ED-C480-4749-8500-123D508DE3C0}" destId="{18ED34FA-D4EC-4575-93F7-321C887E7B71}" srcOrd="1" destOrd="0" presId="urn:microsoft.com/office/officeart/2005/8/layout/hProcess4"/>
    <dgm:cxn modelId="{A5AC4789-1676-492F-B924-377091AC8FBD}" type="presParOf" srcId="{E04023ED-C480-4749-8500-123D508DE3C0}" destId="{445E8733-04D4-45E9-8363-249795F0A765}" srcOrd="2" destOrd="0" presId="urn:microsoft.com/office/officeart/2005/8/layout/hProcess4"/>
    <dgm:cxn modelId="{D712B853-39CC-48E4-ABA0-17C44345B234}" type="presParOf" srcId="{445E8733-04D4-45E9-8363-249795F0A765}" destId="{67666536-065F-4ADC-A9FF-EAFD1C5565B8}" srcOrd="0" destOrd="0" presId="urn:microsoft.com/office/officeart/2005/8/layout/hProcess4"/>
    <dgm:cxn modelId="{1DFD3CD5-C127-4018-8937-4DBC9F4A9819}" type="presParOf" srcId="{445E8733-04D4-45E9-8363-249795F0A765}" destId="{764FBC82-4D6E-4249-AAE2-8F30429BDCA9}" srcOrd="1" destOrd="0" presId="urn:microsoft.com/office/officeart/2005/8/layout/hProcess4"/>
    <dgm:cxn modelId="{D3B5CC7D-C1C4-4AA3-8645-0B71531C7628}" type="presParOf" srcId="{445E8733-04D4-45E9-8363-249795F0A765}" destId="{82E4CA62-0BE8-4F51-BBDB-563206F555EB}" srcOrd="2" destOrd="0" presId="urn:microsoft.com/office/officeart/2005/8/layout/hProcess4"/>
    <dgm:cxn modelId="{33819D6E-3D06-4981-AF1B-3C8BEA79AC23}" type="presParOf" srcId="{445E8733-04D4-45E9-8363-249795F0A765}" destId="{A1E10F6B-A002-4166-8EEF-60620D828D4C}" srcOrd="3" destOrd="0" presId="urn:microsoft.com/office/officeart/2005/8/layout/hProcess4"/>
    <dgm:cxn modelId="{10A69813-3E32-432B-B7E0-A841B42A8466}" type="presParOf" srcId="{445E8733-04D4-45E9-8363-249795F0A765}" destId="{8EC4CD92-0B0B-4549-B800-C2ABA2FB755E}" srcOrd="4" destOrd="0" presId="urn:microsoft.com/office/officeart/2005/8/layout/hProcess4"/>
    <dgm:cxn modelId="{1D34F1C9-D86A-43D9-8CB4-DFE8E04B188E}" type="presParOf" srcId="{E04023ED-C480-4749-8500-123D508DE3C0}" destId="{4DC88FB3-2E88-40DC-95D6-46359DE12711}" srcOrd="3" destOrd="0" presId="urn:microsoft.com/office/officeart/2005/8/layout/hProcess4"/>
    <dgm:cxn modelId="{7666D3F6-E1D2-4110-B058-9CE08CD8CBF7}" type="presParOf" srcId="{E04023ED-C480-4749-8500-123D508DE3C0}" destId="{569BCC45-E49E-4B6E-8375-CE404339E837}" srcOrd="4" destOrd="0" presId="urn:microsoft.com/office/officeart/2005/8/layout/hProcess4"/>
    <dgm:cxn modelId="{6BC20FDD-DEF7-4FAD-A2D2-ACD48A17E418}" type="presParOf" srcId="{569BCC45-E49E-4B6E-8375-CE404339E837}" destId="{B05B5B21-E366-4310-8B18-244B1A363181}" srcOrd="0" destOrd="0" presId="urn:microsoft.com/office/officeart/2005/8/layout/hProcess4"/>
    <dgm:cxn modelId="{7523970C-2358-4F4E-BA7F-93A84FFCCD2A}" type="presParOf" srcId="{569BCC45-E49E-4B6E-8375-CE404339E837}" destId="{281DAC36-EBD2-4B37-9E3F-A8ECC3D16678}" srcOrd="1" destOrd="0" presId="urn:microsoft.com/office/officeart/2005/8/layout/hProcess4"/>
    <dgm:cxn modelId="{E843DB7E-3927-42EA-912A-F608BDEB80E8}" type="presParOf" srcId="{569BCC45-E49E-4B6E-8375-CE404339E837}" destId="{80E4DB30-5171-440E-A9BE-1D199206DB2E}" srcOrd="2" destOrd="0" presId="urn:microsoft.com/office/officeart/2005/8/layout/hProcess4"/>
    <dgm:cxn modelId="{E326B017-C6F4-49A5-91E2-03DA19B3537B}" type="presParOf" srcId="{569BCC45-E49E-4B6E-8375-CE404339E837}" destId="{A16C1940-02BE-40A8-A75D-A10F58FDDD3C}" srcOrd="3" destOrd="0" presId="urn:microsoft.com/office/officeart/2005/8/layout/hProcess4"/>
    <dgm:cxn modelId="{4464C172-52CD-44C1-ABCB-20EA0C5BA61B}" type="presParOf" srcId="{569BCC45-E49E-4B6E-8375-CE404339E837}" destId="{7E15BFCF-120B-4FC1-82D8-0FD6F71CEA53}"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FE02F0C-A172-4C00-A92B-F2E12C39C689}" type="doc">
      <dgm:prSet loTypeId="urn:microsoft.com/office/officeart/2005/8/layout/hierarchy2" loCatId="hierarchy" qsTypeId="urn:microsoft.com/office/officeart/2005/8/quickstyle/simple1" qsCatId="simple" csTypeId="urn:microsoft.com/office/officeart/2005/8/colors/colorful3" csCatId="colorful" phldr="1"/>
      <dgm:spPr/>
      <dgm:t>
        <a:bodyPr/>
        <a:lstStyle/>
        <a:p>
          <a:endParaRPr lang="en-US"/>
        </a:p>
      </dgm:t>
    </dgm:pt>
    <dgm:pt modelId="{584B2946-B250-421D-A42C-11BB0173AB1B}">
      <dgm:prSet phldrT="[Text]" custT="1"/>
      <dgm:spPr/>
      <dgm:t>
        <a:bodyPr/>
        <a:lstStyle/>
        <a:p>
          <a:r>
            <a:rPr lang="en-US" sz="3200" dirty="0" smtClean="0">
              <a:latin typeface="Franklin Gothic Demi Cond" panose="020B0706030402020204" pitchFamily="34" charset="0"/>
            </a:rPr>
            <a:t>Companies Act</a:t>
          </a:r>
        </a:p>
        <a:p>
          <a:r>
            <a:rPr lang="en-US" sz="3200" dirty="0" smtClean="0">
              <a:latin typeface="Franklin Gothic Demi Cond" panose="020B0706030402020204" pitchFamily="34" charset="0"/>
            </a:rPr>
            <a:t>2013</a:t>
          </a:r>
          <a:endParaRPr lang="en-US" sz="3200" dirty="0">
            <a:latin typeface="Franklin Gothic Demi Cond" panose="020B0706030402020204" pitchFamily="34" charset="0"/>
          </a:endParaRPr>
        </a:p>
      </dgm:t>
    </dgm:pt>
    <dgm:pt modelId="{20B5A301-EF0C-4475-B2A3-0F11CE121CE6}" type="parTrans" cxnId="{2C71F083-24C0-4787-8237-C523BCAEA5A3}">
      <dgm:prSet/>
      <dgm:spPr/>
      <dgm:t>
        <a:bodyPr/>
        <a:lstStyle/>
        <a:p>
          <a:endParaRPr lang="en-US"/>
        </a:p>
      </dgm:t>
    </dgm:pt>
    <dgm:pt modelId="{7E6CBD78-75CB-4020-895C-83E808003FF1}" type="sibTrans" cxnId="{2C71F083-24C0-4787-8237-C523BCAEA5A3}">
      <dgm:prSet/>
      <dgm:spPr/>
      <dgm:t>
        <a:bodyPr/>
        <a:lstStyle/>
        <a:p>
          <a:endParaRPr lang="en-US"/>
        </a:p>
      </dgm:t>
    </dgm:pt>
    <dgm:pt modelId="{D9794C90-2E36-42EB-A6AE-D5BF6E840865}">
      <dgm:prSet phldrT="[Text]" custT="1"/>
      <dgm:spPr>
        <a:solidFill>
          <a:schemeClr val="accent6">
            <a:lumMod val="50000"/>
          </a:schemeClr>
        </a:solidFill>
      </dgm:spPr>
      <dgm:t>
        <a:bodyPr/>
        <a:lstStyle/>
        <a:p>
          <a:r>
            <a:rPr lang="en-US" sz="3200" dirty="0" smtClean="0">
              <a:latin typeface="Franklin Gothic Demi Cond" panose="020B0706030402020204" pitchFamily="34" charset="0"/>
            </a:rPr>
            <a:t>Public Ltd.</a:t>
          </a:r>
        </a:p>
        <a:p>
          <a:r>
            <a:rPr lang="en-US" sz="3200" dirty="0" smtClean="0">
              <a:latin typeface="Franklin Gothic Demi Cond" panose="020B0706030402020204" pitchFamily="34" charset="0"/>
            </a:rPr>
            <a:t>7-unlimited</a:t>
          </a:r>
        </a:p>
      </dgm:t>
    </dgm:pt>
    <dgm:pt modelId="{0F0B889C-35FB-4558-84F9-6DCCAF1E0C9E}" type="parTrans" cxnId="{5DCCC93C-F64E-4B18-A6A4-A1E4240379A0}">
      <dgm:prSet/>
      <dgm:spPr/>
      <dgm:t>
        <a:bodyPr/>
        <a:lstStyle/>
        <a:p>
          <a:endParaRPr lang="en-US"/>
        </a:p>
      </dgm:t>
    </dgm:pt>
    <dgm:pt modelId="{26333C84-FFA6-4E2A-AD6B-D093C7CBD27A}" type="sibTrans" cxnId="{5DCCC93C-F64E-4B18-A6A4-A1E4240379A0}">
      <dgm:prSet/>
      <dgm:spPr/>
      <dgm:t>
        <a:bodyPr/>
        <a:lstStyle/>
        <a:p>
          <a:endParaRPr lang="en-US"/>
        </a:p>
      </dgm:t>
    </dgm:pt>
    <dgm:pt modelId="{C27EA05C-DA83-4129-B8C5-187A8EFEE9AA}">
      <dgm:prSet phldrT="[Text]" custT="1"/>
      <dgm:spPr/>
      <dgm:t>
        <a:bodyPr/>
        <a:lstStyle/>
        <a:p>
          <a:r>
            <a:rPr lang="en-US" sz="3200" dirty="0" smtClean="0">
              <a:latin typeface="Franklin Gothic Demi Cond" panose="020B0706030402020204" pitchFamily="34" charset="0"/>
            </a:rPr>
            <a:t>Listed</a:t>
          </a:r>
        </a:p>
        <a:p>
          <a:r>
            <a:rPr lang="en-US" sz="3200" dirty="0" smtClean="0">
              <a:latin typeface="Franklin Gothic Demi Cond" panose="020B0706030402020204" pitchFamily="34" charset="0"/>
            </a:rPr>
            <a:t>Vodafone India.</a:t>
          </a:r>
          <a:endParaRPr lang="en-US" sz="3200" dirty="0">
            <a:latin typeface="Franklin Gothic Demi Cond" panose="020B0706030402020204" pitchFamily="34" charset="0"/>
          </a:endParaRPr>
        </a:p>
      </dgm:t>
    </dgm:pt>
    <dgm:pt modelId="{5877E1A3-3DE5-4859-A2B4-1DE34E63D777}" type="parTrans" cxnId="{549708F0-663E-415C-96AF-E0D6A2BC6098}">
      <dgm:prSet/>
      <dgm:spPr/>
      <dgm:t>
        <a:bodyPr/>
        <a:lstStyle/>
        <a:p>
          <a:endParaRPr lang="en-US"/>
        </a:p>
      </dgm:t>
    </dgm:pt>
    <dgm:pt modelId="{1A406E4F-8999-46A6-B41E-EA904A9E0CE1}" type="sibTrans" cxnId="{549708F0-663E-415C-96AF-E0D6A2BC6098}">
      <dgm:prSet/>
      <dgm:spPr/>
      <dgm:t>
        <a:bodyPr/>
        <a:lstStyle/>
        <a:p>
          <a:endParaRPr lang="en-US"/>
        </a:p>
      </dgm:t>
    </dgm:pt>
    <dgm:pt modelId="{C003032F-E190-416E-9788-A99F49E6AAD8}">
      <dgm:prSet phldrT="[Text]" custT="1"/>
      <dgm:spPr/>
      <dgm:t>
        <a:bodyPr/>
        <a:lstStyle/>
        <a:p>
          <a:r>
            <a:rPr lang="en-US" sz="3200" dirty="0" smtClean="0">
              <a:latin typeface="Franklin Gothic Demi Cond" panose="020B0706030402020204" pitchFamily="34" charset="0"/>
            </a:rPr>
            <a:t>Unlisted</a:t>
          </a:r>
        </a:p>
        <a:p>
          <a:r>
            <a:rPr lang="en-US" sz="3200" dirty="0" smtClean="0">
              <a:latin typeface="Franklin Gothic Demi Cond" panose="020B0706030402020204" pitchFamily="34" charset="0"/>
            </a:rPr>
            <a:t>Nokia India</a:t>
          </a:r>
          <a:endParaRPr lang="en-US" sz="3200" dirty="0">
            <a:latin typeface="Franklin Gothic Demi Cond" panose="020B0706030402020204" pitchFamily="34" charset="0"/>
          </a:endParaRPr>
        </a:p>
      </dgm:t>
    </dgm:pt>
    <dgm:pt modelId="{0812B25B-A596-4333-8201-332B0FFAE871}" type="parTrans" cxnId="{4F243FC6-6484-44EC-9C39-5BBDF378756B}">
      <dgm:prSet/>
      <dgm:spPr/>
      <dgm:t>
        <a:bodyPr/>
        <a:lstStyle/>
        <a:p>
          <a:endParaRPr lang="en-US"/>
        </a:p>
      </dgm:t>
    </dgm:pt>
    <dgm:pt modelId="{8E618FDC-6847-414C-8D27-ABD8F3AA4118}" type="sibTrans" cxnId="{4F243FC6-6484-44EC-9C39-5BBDF378756B}">
      <dgm:prSet/>
      <dgm:spPr/>
      <dgm:t>
        <a:bodyPr/>
        <a:lstStyle/>
        <a:p>
          <a:endParaRPr lang="en-US"/>
        </a:p>
      </dgm:t>
    </dgm:pt>
    <dgm:pt modelId="{E78A4727-C960-4EA1-9EE0-2C6C8B457F70}">
      <dgm:prSet phldrT="[Text]" custT="1"/>
      <dgm:spPr>
        <a:solidFill>
          <a:schemeClr val="accent6">
            <a:lumMod val="50000"/>
          </a:schemeClr>
        </a:solidFill>
      </dgm:spPr>
      <dgm:t>
        <a:bodyPr/>
        <a:lstStyle/>
        <a:p>
          <a:r>
            <a:rPr lang="en-US" sz="3200" dirty="0" smtClean="0">
              <a:latin typeface="Franklin Gothic Demi Cond" panose="020B0706030402020204" pitchFamily="34" charset="0"/>
            </a:rPr>
            <a:t>One person</a:t>
          </a:r>
        </a:p>
      </dgm:t>
    </dgm:pt>
    <dgm:pt modelId="{262C9FD8-9290-4B29-9712-680183FBE8DB}" type="parTrans" cxnId="{ED3DE36E-9453-421A-BC52-FA3AACC48ECF}">
      <dgm:prSet/>
      <dgm:spPr/>
      <dgm:t>
        <a:bodyPr/>
        <a:lstStyle/>
        <a:p>
          <a:endParaRPr lang="en-US"/>
        </a:p>
      </dgm:t>
    </dgm:pt>
    <dgm:pt modelId="{6FCEA984-609F-4F8C-82F3-602CB07929D5}" type="sibTrans" cxnId="{ED3DE36E-9453-421A-BC52-FA3AACC48ECF}">
      <dgm:prSet/>
      <dgm:spPr/>
      <dgm:t>
        <a:bodyPr/>
        <a:lstStyle/>
        <a:p>
          <a:endParaRPr lang="en-US"/>
        </a:p>
      </dgm:t>
    </dgm:pt>
    <dgm:pt modelId="{42F7916C-2752-45DB-A5BB-811000343F0A}">
      <dgm:prSet phldrT="[Text]" custT="1"/>
      <dgm:spPr>
        <a:solidFill>
          <a:schemeClr val="accent6">
            <a:lumMod val="50000"/>
          </a:schemeClr>
        </a:solidFill>
      </dgm:spPr>
      <dgm:t>
        <a:bodyPr/>
        <a:lstStyle/>
        <a:p>
          <a:r>
            <a:rPr lang="en-US" sz="3200" dirty="0" smtClean="0">
              <a:latin typeface="Franklin Gothic Demi Cond" panose="020B0706030402020204" pitchFamily="34" charset="0"/>
            </a:rPr>
            <a:t>Private ltd.</a:t>
          </a:r>
        </a:p>
        <a:p>
          <a:r>
            <a:rPr lang="en-US" sz="3200" dirty="0" smtClean="0">
              <a:latin typeface="Franklin Gothic Demi Cond" panose="020B0706030402020204" pitchFamily="34" charset="0"/>
            </a:rPr>
            <a:t>2-200</a:t>
          </a:r>
        </a:p>
      </dgm:t>
    </dgm:pt>
    <dgm:pt modelId="{90DD1717-FE2A-4895-9DAE-5C61953B77ED}" type="parTrans" cxnId="{5693CE0C-25F2-49BC-AE90-7FD2E17E477E}">
      <dgm:prSet/>
      <dgm:spPr/>
      <dgm:t>
        <a:bodyPr/>
        <a:lstStyle/>
        <a:p>
          <a:endParaRPr lang="en-US"/>
        </a:p>
      </dgm:t>
    </dgm:pt>
    <dgm:pt modelId="{04614399-B204-49B3-B9D6-7F5F7E157B00}" type="sibTrans" cxnId="{5693CE0C-25F2-49BC-AE90-7FD2E17E477E}">
      <dgm:prSet/>
      <dgm:spPr/>
      <dgm:t>
        <a:bodyPr/>
        <a:lstStyle/>
        <a:p>
          <a:endParaRPr lang="en-US"/>
        </a:p>
      </dgm:t>
    </dgm:pt>
    <dgm:pt modelId="{47806E79-D06C-4555-A6E5-01FEEFFA2B4D}" type="pres">
      <dgm:prSet presAssocID="{CFE02F0C-A172-4C00-A92B-F2E12C39C689}" presName="diagram" presStyleCnt="0">
        <dgm:presLayoutVars>
          <dgm:chPref val="1"/>
          <dgm:dir/>
          <dgm:animOne val="branch"/>
          <dgm:animLvl val="lvl"/>
          <dgm:resizeHandles val="exact"/>
        </dgm:presLayoutVars>
      </dgm:prSet>
      <dgm:spPr/>
      <dgm:t>
        <a:bodyPr/>
        <a:lstStyle/>
        <a:p>
          <a:endParaRPr lang="en-US"/>
        </a:p>
      </dgm:t>
    </dgm:pt>
    <dgm:pt modelId="{1D01D60B-CF90-4174-A214-46A95A9A77C0}" type="pres">
      <dgm:prSet presAssocID="{584B2946-B250-421D-A42C-11BB0173AB1B}" presName="root1" presStyleCnt="0"/>
      <dgm:spPr/>
    </dgm:pt>
    <dgm:pt modelId="{E43F90CD-35D7-48EF-BA57-1925CA30953B}" type="pres">
      <dgm:prSet presAssocID="{584B2946-B250-421D-A42C-11BB0173AB1B}" presName="LevelOneTextNode" presStyleLbl="node0" presStyleIdx="0" presStyleCnt="1">
        <dgm:presLayoutVars>
          <dgm:chPref val="3"/>
        </dgm:presLayoutVars>
      </dgm:prSet>
      <dgm:spPr/>
      <dgm:t>
        <a:bodyPr/>
        <a:lstStyle/>
        <a:p>
          <a:endParaRPr lang="en-US"/>
        </a:p>
      </dgm:t>
    </dgm:pt>
    <dgm:pt modelId="{86319AAB-4A44-49C9-A97D-80C521B04660}" type="pres">
      <dgm:prSet presAssocID="{584B2946-B250-421D-A42C-11BB0173AB1B}" presName="level2hierChild" presStyleCnt="0"/>
      <dgm:spPr/>
    </dgm:pt>
    <dgm:pt modelId="{475A630D-80C5-4C9D-B903-EF34BFD26B20}" type="pres">
      <dgm:prSet presAssocID="{262C9FD8-9290-4B29-9712-680183FBE8DB}" presName="conn2-1" presStyleLbl="parChTrans1D2" presStyleIdx="0" presStyleCnt="3"/>
      <dgm:spPr/>
      <dgm:t>
        <a:bodyPr/>
        <a:lstStyle/>
        <a:p>
          <a:endParaRPr lang="en-US"/>
        </a:p>
      </dgm:t>
    </dgm:pt>
    <dgm:pt modelId="{C75D4C7E-BF72-4624-B685-E5791934E324}" type="pres">
      <dgm:prSet presAssocID="{262C9FD8-9290-4B29-9712-680183FBE8DB}" presName="connTx" presStyleLbl="parChTrans1D2" presStyleIdx="0" presStyleCnt="3"/>
      <dgm:spPr/>
      <dgm:t>
        <a:bodyPr/>
        <a:lstStyle/>
        <a:p>
          <a:endParaRPr lang="en-US"/>
        </a:p>
      </dgm:t>
    </dgm:pt>
    <dgm:pt modelId="{473FC039-F5B8-4BD2-A662-788C3B5FBF4B}" type="pres">
      <dgm:prSet presAssocID="{E78A4727-C960-4EA1-9EE0-2C6C8B457F70}" presName="root2" presStyleCnt="0"/>
      <dgm:spPr/>
    </dgm:pt>
    <dgm:pt modelId="{6B03C8EA-35CA-4108-9BC6-8E052F57BCD8}" type="pres">
      <dgm:prSet presAssocID="{E78A4727-C960-4EA1-9EE0-2C6C8B457F70}" presName="LevelTwoTextNode" presStyleLbl="node2" presStyleIdx="0" presStyleCnt="3">
        <dgm:presLayoutVars>
          <dgm:chPref val="3"/>
        </dgm:presLayoutVars>
      </dgm:prSet>
      <dgm:spPr/>
      <dgm:t>
        <a:bodyPr/>
        <a:lstStyle/>
        <a:p>
          <a:endParaRPr lang="en-US"/>
        </a:p>
      </dgm:t>
    </dgm:pt>
    <dgm:pt modelId="{834A3A92-A6D2-43A1-88F5-48F5D7C54495}" type="pres">
      <dgm:prSet presAssocID="{E78A4727-C960-4EA1-9EE0-2C6C8B457F70}" presName="level3hierChild" presStyleCnt="0"/>
      <dgm:spPr/>
    </dgm:pt>
    <dgm:pt modelId="{40407210-D41E-413A-87AC-41E8BA17EA7C}" type="pres">
      <dgm:prSet presAssocID="{90DD1717-FE2A-4895-9DAE-5C61953B77ED}" presName="conn2-1" presStyleLbl="parChTrans1D2" presStyleIdx="1" presStyleCnt="3"/>
      <dgm:spPr/>
      <dgm:t>
        <a:bodyPr/>
        <a:lstStyle/>
        <a:p>
          <a:endParaRPr lang="en-US"/>
        </a:p>
      </dgm:t>
    </dgm:pt>
    <dgm:pt modelId="{E3B59CAC-D774-4408-945A-655E887A1328}" type="pres">
      <dgm:prSet presAssocID="{90DD1717-FE2A-4895-9DAE-5C61953B77ED}" presName="connTx" presStyleLbl="parChTrans1D2" presStyleIdx="1" presStyleCnt="3"/>
      <dgm:spPr/>
      <dgm:t>
        <a:bodyPr/>
        <a:lstStyle/>
        <a:p>
          <a:endParaRPr lang="en-US"/>
        </a:p>
      </dgm:t>
    </dgm:pt>
    <dgm:pt modelId="{A310DE59-3A2C-4835-9FBF-2B8EA8598800}" type="pres">
      <dgm:prSet presAssocID="{42F7916C-2752-45DB-A5BB-811000343F0A}" presName="root2" presStyleCnt="0"/>
      <dgm:spPr/>
    </dgm:pt>
    <dgm:pt modelId="{5DD26A96-94CB-4E55-BB11-9805655287FB}" type="pres">
      <dgm:prSet presAssocID="{42F7916C-2752-45DB-A5BB-811000343F0A}" presName="LevelTwoTextNode" presStyleLbl="node2" presStyleIdx="1" presStyleCnt="3">
        <dgm:presLayoutVars>
          <dgm:chPref val="3"/>
        </dgm:presLayoutVars>
      </dgm:prSet>
      <dgm:spPr/>
      <dgm:t>
        <a:bodyPr/>
        <a:lstStyle/>
        <a:p>
          <a:endParaRPr lang="en-US"/>
        </a:p>
      </dgm:t>
    </dgm:pt>
    <dgm:pt modelId="{64F98E9E-2165-4226-95AF-2D7A46D0A601}" type="pres">
      <dgm:prSet presAssocID="{42F7916C-2752-45DB-A5BB-811000343F0A}" presName="level3hierChild" presStyleCnt="0"/>
      <dgm:spPr/>
    </dgm:pt>
    <dgm:pt modelId="{05E85E7D-5B3A-4409-8A3C-5621C7DDDA0A}" type="pres">
      <dgm:prSet presAssocID="{0F0B889C-35FB-4558-84F9-6DCCAF1E0C9E}" presName="conn2-1" presStyleLbl="parChTrans1D2" presStyleIdx="2" presStyleCnt="3"/>
      <dgm:spPr/>
      <dgm:t>
        <a:bodyPr/>
        <a:lstStyle/>
        <a:p>
          <a:endParaRPr lang="en-US"/>
        </a:p>
      </dgm:t>
    </dgm:pt>
    <dgm:pt modelId="{A0E48627-3659-4C27-B401-60A3A76ED9E7}" type="pres">
      <dgm:prSet presAssocID="{0F0B889C-35FB-4558-84F9-6DCCAF1E0C9E}" presName="connTx" presStyleLbl="parChTrans1D2" presStyleIdx="2" presStyleCnt="3"/>
      <dgm:spPr/>
      <dgm:t>
        <a:bodyPr/>
        <a:lstStyle/>
        <a:p>
          <a:endParaRPr lang="en-US"/>
        </a:p>
      </dgm:t>
    </dgm:pt>
    <dgm:pt modelId="{60637783-5862-45E9-A559-563C4CCE34EB}" type="pres">
      <dgm:prSet presAssocID="{D9794C90-2E36-42EB-A6AE-D5BF6E840865}" presName="root2" presStyleCnt="0"/>
      <dgm:spPr/>
    </dgm:pt>
    <dgm:pt modelId="{72344CEC-1915-4E82-91EB-E2C3A4276BCF}" type="pres">
      <dgm:prSet presAssocID="{D9794C90-2E36-42EB-A6AE-D5BF6E840865}" presName="LevelTwoTextNode" presStyleLbl="node2" presStyleIdx="2" presStyleCnt="3">
        <dgm:presLayoutVars>
          <dgm:chPref val="3"/>
        </dgm:presLayoutVars>
      </dgm:prSet>
      <dgm:spPr/>
      <dgm:t>
        <a:bodyPr/>
        <a:lstStyle/>
        <a:p>
          <a:endParaRPr lang="en-US"/>
        </a:p>
      </dgm:t>
    </dgm:pt>
    <dgm:pt modelId="{2F274EB3-FAC5-4F9C-B893-71258C18FC0B}" type="pres">
      <dgm:prSet presAssocID="{D9794C90-2E36-42EB-A6AE-D5BF6E840865}" presName="level3hierChild" presStyleCnt="0"/>
      <dgm:spPr/>
    </dgm:pt>
    <dgm:pt modelId="{8CFA3C00-2031-4EE2-A6A8-7ADB71CFE845}" type="pres">
      <dgm:prSet presAssocID="{5877E1A3-3DE5-4859-A2B4-1DE34E63D777}" presName="conn2-1" presStyleLbl="parChTrans1D3" presStyleIdx="0" presStyleCnt="2"/>
      <dgm:spPr/>
      <dgm:t>
        <a:bodyPr/>
        <a:lstStyle/>
        <a:p>
          <a:endParaRPr lang="en-US"/>
        </a:p>
      </dgm:t>
    </dgm:pt>
    <dgm:pt modelId="{605342A9-1973-43AC-ADD7-5E8483F6446F}" type="pres">
      <dgm:prSet presAssocID="{5877E1A3-3DE5-4859-A2B4-1DE34E63D777}" presName="connTx" presStyleLbl="parChTrans1D3" presStyleIdx="0" presStyleCnt="2"/>
      <dgm:spPr/>
      <dgm:t>
        <a:bodyPr/>
        <a:lstStyle/>
        <a:p>
          <a:endParaRPr lang="en-US"/>
        </a:p>
      </dgm:t>
    </dgm:pt>
    <dgm:pt modelId="{278EACFB-31EC-40C0-9266-4329C766A324}" type="pres">
      <dgm:prSet presAssocID="{C27EA05C-DA83-4129-B8C5-187A8EFEE9AA}" presName="root2" presStyleCnt="0"/>
      <dgm:spPr/>
    </dgm:pt>
    <dgm:pt modelId="{A077156A-2B74-43C2-9022-E005107E1C49}" type="pres">
      <dgm:prSet presAssocID="{C27EA05C-DA83-4129-B8C5-187A8EFEE9AA}" presName="LevelTwoTextNode" presStyleLbl="node3" presStyleIdx="0" presStyleCnt="2">
        <dgm:presLayoutVars>
          <dgm:chPref val="3"/>
        </dgm:presLayoutVars>
      </dgm:prSet>
      <dgm:spPr/>
      <dgm:t>
        <a:bodyPr/>
        <a:lstStyle/>
        <a:p>
          <a:endParaRPr lang="en-US"/>
        </a:p>
      </dgm:t>
    </dgm:pt>
    <dgm:pt modelId="{C55C0764-28DA-43DF-AD7E-9CBA57893C2E}" type="pres">
      <dgm:prSet presAssocID="{C27EA05C-DA83-4129-B8C5-187A8EFEE9AA}" presName="level3hierChild" presStyleCnt="0"/>
      <dgm:spPr/>
    </dgm:pt>
    <dgm:pt modelId="{58C52B99-1DC4-467F-BBAC-D64720239E8C}" type="pres">
      <dgm:prSet presAssocID="{0812B25B-A596-4333-8201-332B0FFAE871}" presName="conn2-1" presStyleLbl="parChTrans1D3" presStyleIdx="1" presStyleCnt="2"/>
      <dgm:spPr/>
      <dgm:t>
        <a:bodyPr/>
        <a:lstStyle/>
        <a:p>
          <a:endParaRPr lang="en-US"/>
        </a:p>
      </dgm:t>
    </dgm:pt>
    <dgm:pt modelId="{12DD9C9B-AB9A-4EAE-9B41-B312B9A9D559}" type="pres">
      <dgm:prSet presAssocID="{0812B25B-A596-4333-8201-332B0FFAE871}" presName="connTx" presStyleLbl="parChTrans1D3" presStyleIdx="1" presStyleCnt="2"/>
      <dgm:spPr/>
      <dgm:t>
        <a:bodyPr/>
        <a:lstStyle/>
        <a:p>
          <a:endParaRPr lang="en-US"/>
        </a:p>
      </dgm:t>
    </dgm:pt>
    <dgm:pt modelId="{449EBC47-7AE4-4E7F-B376-4DAC9449DA99}" type="pres">
      <dgm:prSet presAssocID="{C003032F-E190-416E-9788-A99F49E6AAD8}" presName="root2" presStyleCnt="0"/>
      <dgm:spPr/>
    </dgm:pt>
    <dgm:pt modelId="{85546651-7D07-4D38-83F2-5858F1A055F7}" type="pres">
      <dgm:prSet presAssocID="{C003032F-E190-416E-9788-A99F49E6AAD8}" presName="LevelTwoTextNode" presStyleLbl="node3" presStyleIdx="1" presStyleCnt="2">
        <dgm:presLayoutVars>
          <dgm:chPref val="3"/>
        </dgm:presLayoutVars>
      </dgm:prSet>
      <dgm:spPr/>
      <dgm:t>
        <a:bodyPr/>
        <a:lstStyle/>
        <a:p>
          <a:endParaRPr lang="en-US"/>
        </a:p>
      </dgm:t>
    </dgm:pt>
    <dgm:pt modelId="{F52E26A6-8205-4DAA-BE61-9F2662E6944A}" type="pres">
      <dgm:prSet presAssocID="{C003032F-E190-416E-9788-A99F49E6AAD8}" presName="level3hierChild" presStyleCnt="0"/>
      <dgm:spPr/>
    </dgm:pt>
  </dgm:ptLst>
  <dgm:cxnLst>
    <dgm:cxn modelId="{4F243FC6-6484-44EC-9C39-5BBDF378756B}" srcId="{D9794C90-2E36-42EB-A6AE-D5BF6E840865}" destId="{C003032F-E190-416E-9788-A99F49E6AAD8}" srcOrd="1" destOrd="0" parTransId="{0812B25B-A596-4333-8201-332B0FFAE871}" sibTransId="{8E618FDC-6847-414C-8D27-ABD8F3AA4118}"/>
    <dgm:cxn modelId="{D40CE7F3-7E91-49D3-8469-444FF6EF2655}" type="presOf" srcId="{262C9FD8-9290-4B29-9712-680183FBE8DB}" destId="{C75D4C7E-BF72-4624-B685-E5791934E324}" srcOrd="1" destOrd="0" presId="urn:microsoft.com/office/officeart/2005/8/layout/hierarchy2"/>
    <dgm:cxn modelId="{34258FF2-FE6B-4B02-9B1B-7DAE9BB8F6B1}" type="presOf" srcId="{E78A4727-C960-4EA1-9EE0-2C6C8B457F70}" destId="{6B03C8EA-35CA-4108-9BC6-8E052F57BCD8}" srcOrd="0" destOrd="0" presId="urn:microsoft.com/office/officeart/2005/8/layout/hierarchy2"/>
    <dgm:cxn modelId="{56EBAD07-48EF-4D78-A173-75D7AA4DD8E5}" type="presOf" srcId="{5877E1A3-3DE5-4859-A2B4-1DE34E63D777}" destId="{8CFA3C00-2031-4EE2-A6A8-7ADB71CFE845}" srcOrd="0" destOrd="0" presId="urn:microsoft.com/office/officeart/2005/8/layout/hierarchy2"/>
    <dgm:cxn modelId="{09D99C50-50F8-4F59-9A3B-C567F1D6B325}" type="presOf" srcId="{C003032F-E190-416E-9788-A99F49E6AAD8}" destId="{85546651-7D07-4D38-83F2-5858F1A055F7}" srcOrd="0" destOrd="0" presId="urn:microsoft.com/office/officeart/2005/8/layout/hierarchy2"/>
    <dgm:cxn modelId="{4F68961C-E0B7-4419-A924-140515B5D7E8}" type="presOf" srcId="{0F0B889C-35FB-4558-84F9-6DCCAF1E0C9E}" destId="{05E85E7D-5B3A-4409-8A3C-5621C7DDDA0A}" srcOrd="0" destOrd="0" presId="urn:microsoft.com/office/officeart/2005/8/layout/hierarchy2"/>
    <dgm:cxn modelId="{5DCCC93C-F64E-4B18-A6A4-A1E4240379A0}" srcId="{584B2946-B250-421D-A42C-11BB0173AB1B}" destId="{D9794C90-2E36-42EB-A6AE-D5BF6E840865}" srcOrd="2" destOrd="0" parTransId="{0F0B889C-35FB-4558-84F9-6DCCAF1E0C9E}" sibTransId="{26333C84-FFA6-4E2A-AD6B-D093C7CBD27A}"/>
    <dgm:cxn modelId="{ED3DE36E-9453-421A-BC52-FA3AACC48ECF}" srcId="{584B2946-B250-421D-A42C-11BB0173AB1B}" destId="{E78A4727-C960-4EA1-9EE0-2C6C8B457F70}" srcOrd="0" destOrd="0" parTransId="{262C9FD8-9290-4B29-9712-680183FBE8DB}" sibTransId="{6FCEA984-609F-4F8C-82F3-602CB07929D5}"/>
    <dgm:cxn modelId="{549708F0-663E-415C-96AF-E0D6A2BC6098}" srcId="{D9794C90-2E36-42EB-A6AE-D5BF6E840865}" destId="{C27EA05C-DA83-4129-B8C5-187A8EFEE9AA}" srcOrd="0" destOrd="0" parTransId="{5877E1A3-3DE5-4859-A2B4-1DE34E63D777}" sibTransId="{1A406E4F-8999-46A6-B41E-EA904A9E0CE1}"/>
    <dgm:cxn modelId="{2CFA24D2-6E82-4A6C-A4C5-A338A0C7685C}" type="presOf" srcId="{262C9FD8-9290-4B29-9712-680183FBE8DB}" destId="{475A630D-80C5-4C9D-B903-EF34BFD26B20}" srcOrd="0" destOrd="0" presId="urn:microsoft.com/office/officeart/2005/8/layout/hierarchy2"/>
    <dgm:cxn modelId="{C31638DF-A2F9-4C5E-A68B-31CE5B34593B}" type="presOf" srcId="{42F7916C-2752-45DB-A5BB-811000343F0A}" destId="{5DD26A96-94CB-4E55-BB11-9805655287FB}" srcOrd="0" destOrd="0" presId="urn:microsoft.com/office/officeart/2005/8/layout/hierarchy2"/>
    <dgm:cxn modelId="{E2EA9E0A-61F6-4F09-B536-98A578D7F0F4}" type="presOf" srcId="{0F0B889C-35FB-4558-84F9-6DCCAF1E0C9E}" destId="{A0E48627-3659-4C27-B401-60A3A76ED9E7}" srcOrd="1" destOrd="0" presId="urn:microsoft.com/office/officeart/2005/8/layout/hierarchy2"/>
    <dgm:cxn modelId="{5693CE0C-25F2-49BC-AE90-7FD2E17E477E}" srcId="{584B2946-B250-421D-A42C-11BB0173AB1B}" destId="{42F7916C-2752-45DB-A5BB-811000343F0A}" srcOrd="1" destOrd="0" parTransId="{90DD1717-FE2A-4895-9DAE-5C61953B77ED}" sibTransId="{04614399-B204-49B3-B9D6-7F5F7E157B00}"/>
    <dgm:cxn modelId="{9DBCD09F-3813-4311-B477-AB1283D6DB42}" type="presOf" srcId="{0812B25B-A596-4333-8201-332B0FFAE871}" destId="{12DD9C9B-AB9A-4EAE-9B41-B312B9A9D559}" srcOrd="1" destOrd="0" presId="urn:microsoft.com/office/officeart/2005/8/layout/hierarchy2"/>
    <dgm:cxn modelId="{1133C247-10A5-4637-A576-6B8480A76D52}" type="presOf" srcId="{90DD1717-FE2A-4895-9DAE-5C61953B77ED}" destId="{40407210-D41E-413A-87AC-41E8BA17EA7C}" srcOrd="0" destOrd="0" presId="urn:microsoft.com/office/officeart/2005/8/layout/hierarchy2"/>
    <dgm:cxn modelId="{1F3296E8-0FB8-4DA3-A4E3-EA77FAE4BB40}" type="presOf" srcId="{C27EA05C-DA83-4129-B8C5-187A8EFEE9AA}" destId="{A077156A-2B74-43C2-9022-E005107E1C49}" srcOrd="0" destOrd="0" presId="urn:microsoft.com/office/officeart/2005/8/layout/hierarchy2"/>
    <dgm:cxn modelId="{AFA20151-E733-47F9-A791-4DBBEEAF86E3}" type="presOf" srcId="{0812B25B-A596-4333-8201-332B0FFAE871}" destId="{58C52B99-1DC4-467F-BBAC-D64720239E8C}" srcOrd="0" destOrd="0" presId="urn:microsoft.com/office/officeart/2005/8/layout/hierarchy2"/>
    <dgm:cxn modelId="{3958A48D-BF52-40DF-B4EE-ED2C178D1C0F}" type="presOf" srcId="{D9794C90-2E36-42EB-A6AE-D5BF6E840865}" destId="{72344CEC-1915-4E82-91EB-E2C3A4276BCF}" srcOrd="0" destOrd="0" presId="urn:microsoft.com/office/officeart/2005/8/layout/hierarchy2"/>
    <dgm:cxn modelId="{DDDE2C9C-42A9-4BFE-8DB4-E1300BA7256C}" type="presOf" srcId="{CFE02F0C-A172-4C00-A92B-F2E12C39C689}" destId="{47806E79-D06C-4555-A6E5-01FEEFFA2B4D}" srcOrd="0" destOrd="0" presId="urn:microsoft.com/office/officeart/2005/8/layout/hierarchy2"/>
    <dgm:cxn modelId="{9CBA5B65-EC43-4191-8882-3CCEFB72E16F}" type="presOf" srcId="{90DD1717-FE2A-4895-9DAE-5C61953B77ED}" destId="{E3B59CAC-D774-4408-945A-655E887A1328}" srcOrd="1" destOrd="0" presId="urn:microsoft.com/office/officeart/2005/8/layout/hierarchy2"/>
    <dgm:cxn modelId="{4960C4F8-40AD-4348-AD61-92814080EB7C}" type="presOf" srcId="{584B2946-B250-421D-A42C-11BB0173AB1B}" destId="{E43F90CD-35D7-48EF-BA57-1925CA30953B}" srcOrd="0" destOrd="0" presId="urn:microsoft.com/office/officeart/2005/8/layout/hierarchy2"/>
    <dgm:cxn modelId="{2C71F083-24C0-4787-8237-C523BCAEA5A3}" srcId="{CFE02F0C-A172-4C00-A92B-F2E12C39C689}" destId="{584B2946-B250-421D-A42C-11BB0173AB1B}" srcOrd="0" destOrd="0" parTransId="{20B5A301-EF0C-4475-B2A3-0F11CE121CE6}" sibTransId="{7E6CBD78-75CB-4020-895C-83E808003FF1}"/>
    <dgm:cxn modelId="{A638CABC-DB52-46AA-BB66-B698E1F1F50E}" type="presOf" srcId="{5877E1A3-3DE5-4859-A2B4-1DE34E63D777}" destId="{605342A9-1973-43AC-ADD7-5E8483F6446F}" srcOrd="1" destOrd="0" presId="urn:microsoft.com/office/officeart/2005/8/layout/hierarchy2"/>
    <dgm:cxn modelId="{A64F46D6-D979-409E-9362-E658FC2A1593}" type="presParOf" srcId="{47806E79-D06C-4555-A6E5-01FEEFFA2B4D}" destId="{1D01D60B-CF90-4174-A214-46A95A9A77C0}" srcOrd="0" destOrd="0" presId="urn:microsoft.com/office/officeart/2005/8/layout/hierarchy2"/>
    <dgm:cxn modelId="{0575096D-1262-4DE6-9075-AE32BF0C5AC5}" type="presParOf" srcId="{1D01D60B-CF90-4174-A214-46A95A9A77C0}" destId="{E43F90CD-35D7-48EF-BA57-1925CA30953B}" srcOrd="0" destOrd="0" presId="urn:microsoft.com/office/officeart/2005/8/layout/hierarchy2"/>
    <dgm:cxn modelId="{11F20EF4-5DED-4142-A46C-D879AECE7C81}" type="presParOf" srcId="{1D01D60B-CF90-4174-A214-46A95A9A77C0}" destId="{86319AAB-4A44-49C9-A97D-80C521B04660}" srcOrd="1" destOrd="0" presId="urn:microsoft.com/office/officeart/2005/8/layout/hierarchy2"/>
    <dgm:cxn modelId="{C18CA72E-06E5-49CF-BB12-7B880CE78266}" type="presParOf" srcId="{86319AAB-4A44-49C9-A97D-80C521B04660}" destId="{475A630D-80C5-4C9D-B903-EF34BFD26B20}" srcOrd="0" destOrd="0" presId="urn:microsoft.com/office/officeart/2005/8/layout/hierarchy2"/>
    <dgm:cxn modelId="{796987CD-3865-4754-A77E-796FA4007BDB}" type="presParOf" srcId="{475A630D-80C5-4C9D-B903-EF34BFD26B20}" destId="{C75D4C7E-BF72-4624-B685-E5791934E324}" srcOrd="0" destOrd="0" presId="urn:microsoft.com/office/officeart/2005/8/layout/hierarchy2"/>
    <dgm:cxn modelId="{0B78D0D2-3FA1-4202-AAC3-1C8A04F1BE7B}" type="presParOf" srcId="{86319AAB-4A44-49C9-A97D-80C521B04660}" destId="{473FC039-F5B8-4BD2-A662-788C3B5FBF4B}" srcOrd="1" destOrd="0" presId="urn:microsoft.com/office/officeart/2005/8/layout/hierarchy2"/>
    <dgm:cxn modelId="{AC333646-F7C9-42AF-93F0-5FA733C2B45B}" type="presParOf" srcId="{473FC039-F5B8-4BD2-A662-788C3B5FBF4B}" destId="{6B03C8EA-35CA-4108-9BC6-8E052F57BCD8}" srcOrd="0" destOrd="0" presId="urn:microsoft.com/office/officeart/2005/8/layout/hierarchy2"/>
    <dgm:cxn modelId="{D9598230-2A38-4D06-B9C6-A0D92810E4AD}" type="presParOf" srcId="{473FC039-F5B8-4BD2-A662-788C3B5FBF4B}" destId="{834A3A92-A6D2-43A1-88F5-48F5D7C54495}" srcOrd="1" destOrd="0" presId="urn:microsoft.com/office/officeart/2005/8/layout/hierarchy2"/>
    <dgm:cxn modelId="{AA5FE22F-167B-4409-B4D4-4FD4DB28867A}" type="presParOf" srcId="{86319AAB-4A44-49C9-A97D-80C521B04660}" destId="{40407210-D41E-413A-87AC-41E8BA17EA7C}" srcOrd="2" destOrd="0" presId="urn:microsoft.com/office/officeart/2005/8/layout/hierarchy2"/>
    <dgm:cxn modelId="{64E03168-4B33-4F92-A422-275ABA69451D}" type="presParOf" srcId="{40407210-D41E-413A-87AC-41E8BA17EA7C}" destId="{E3B59CAC-D774-4408-945A-655E887A1328}" srcOrd="0" destOrd="0" presId="urn:microsoft.com/office/officeart/2005/8/layout/hierarchy2"/>
    <dgm:cxn modelId="{45C7684D-CB67-467C-9A34-8C7BAF82A2BE}" type="presParOf" srcId="{86319AAB-4A44-49C9-A97D-80C521B04660}" destId="{A310DE59-3A2C-4835-9FBF-2B8EA8598800}" srcOrd="3" destOrd="0" presId="urn:microsoft.com/office/officeart/2005/8/layout/hierarchy2"/>
    <dgm:cxn modelId="{251179D3-95A6-485D-A517-D371B3D672D8}" type="presParOf" srcId="{A310DE59-3A2C-4835-9FBF-2B8EA8598800}" destId="{5DD26A96-94CB-4E55-BB11-9805655287FB}" srcOrd="0" destOrd="0" presId="urn:microsoft.com/office/officeart/2005/8/layout/hierarchy2"/>
    <dgm:cxn modelId="{A324A3C1-51E9-4E74-BD6F-F78B13619DB8}" type="presParOf" srcId="{A310DE59-3A2C-4835-9FBF-2B8EA8598800}" destId="{64F98E9E-2165-4226-95AF-2D7A46D0A601}" srcOrd="1" destOrd="0" presId="urn:microsoft.com/office/officeart/2005/8/layout/hierarchy2"/>
    <dgm:cxn modelId="{869C67D8-962B-46E6-9297-A0EEDF94DBF4}" type="presParOf" srcId="{86319AAB-4A44-49C9-A97D-80C521B04660}" destId="{05E85E7D-5B3A-4409-8A3C-5621C7DDDA0A}" srcOrd="4" destOrd="0" presId="urn:microsoft.com/office/officeart/2005/8/layout/hierarchy2"/>
    <dgm:cxn modelId="{1090ADDF-066A-4836-9842-112190B295AA}" type="presParOf" srcId="{05E85E7D-5B3A-4409-8A3C-5621C7DDDA0A}" destId="{A0E48627-3659-4C27-B401-60A3A76ED9E7}" srcOrd="0" destOrd="0" presId="urn:microsoft.com/office/officeart/2005/8/layout/hierarchy2"/>
    <dgm:cxn modelId="{08BC8186-1A1B-4752-AA8A-E5D233CFD75F}" type="presParOf" srcId="{86319AAB-4A44-49C9-A97D-80C521B04660}" destId="{60637783-5862-45E9-A559-563C4CCE34EB}" srcOrd="5" destOrd="0" presId="urn:microsoft.com/office/officeart/2005/8/layout/hierarchy2"/>
    <dgm:cxn modelId="{738F0EC1-2AB9-4DC4-B0AD-AA6B57C05380}" type="presParOf" srcId="{60637783-5862-45E9-A559-563C4CCE34EB}" destId="{72344CEC-1915-4E82-91EB-E2C3A4276BCF}" srcOrd="0" destOrd="0" presId="urn:microsoft.com/office/officeart/2005/8/layout/hierarchy2"/>
    <dgm:cxn modelId="{0D3D22E0-760C-46AC-8DB6-767F81005A4C}" type="presParOf" srcId="{60637783-5862-45E9-A559-563C4CCE34EB}" destId="{2F274EB3-FAC5-4F9C-B893-71258C18FC0B}" srcOrd="1" destOrd="0" presId="urn:microsoft.com/office/officeart/2005/8/layout/hierarchy2"/>
    <dgm:cxn modelId="{6202B5F0-0E86-473C-AB4B-8A249744AD2E}" type="presParOf" srcId="{2F274EB3-FAC5-4F9C-B893-71258C18FC0B}" destId="{8CFA3C00-2031-4EE2-A6A8-7ADB71CFE845}" srcOrd="0" destOrd="0" presId="urn:microsoft.com/office/officeart/2005/8/layout/hierarchy2"/>
    <dgm:cxn modelId="{542D273B-D1C2-445B-9AAA-DE2779B4DC61}" type="presParOf" srcId="{8CFA3C00-2031-4EE2-A6A8-7ADB71CFE845}" destId="{605342A9-1973-43AC-ADD7-5E8483F6446F}" srcOrd="0" destOrd="0" presId="urn:microsoft.com/office/officeart/2005/8/layout/hierarchy2"/>
    <dgm:cxn modelId="{5CCABDE8-7DDE-45A5-8646-5518E648F028}" type="presParOf" srcId="{2F274EB3-FAC5-4F9C-B893-71258C18FC0B}" destId="{278EACFB-31EC-40C0-9266-4329C766A324}" srcOrd="1" destOrd="0" presId="urn:microsoft.com/office/officeart/2005/8/layout/hierarchy2"/>
    <dgm:cxn modelId="{1BD82B36-0A45-45FF-8D27-18192DDA20DE}" type="presParOf" srcId="{278EACFB-31EC-40C0-9266-4329C766A324}" destId="{A077156A-2B74-43C2-9022-E005107E1C49}" srcOrd="0" destOrd="0" presId="urn:microsoft.com/office/officeart/2005/8/layout/hierarchy2"/>
    <dgm:cxn modelId="{CD0D33CD-D171-4E07-B766-363F48A690E9}" type="presParOf" srcId="{278EACFB-31EC-40C0-9266-4329C766A324}" destId="{C55C0764-28DA-43DF-AD7E-9CBA57893C2E}" srcOrd="1" destOrd="0" presId="urn:microsoft.com/office/officeart/2005/8/layout/hierarchy2"/>
    <dgm:cxn modelId="{8086109F-0909-4DE0-9D22-54A7EDA1EED9}" type="presParOf" srcId="{2F274EB3-FAC5-4F9C-B893-71258C18FC0B}" destId="{58C52B99-1DC4-467F-BBAC-D64720239E8C}" srcOrd="2" destOrd="0" presId="urn:microsoft.com/office/officeart/2005/8/layout/hierarchy2"/>
    <dgm:cxn modelId="{438E5C30-339D-41BF-B5FC-B815E8027D3A}" type="presParOf" srcId="{58C52B99-1DC4-467F-BBAC-D64720239E8C}" destId="{12DD9C9B-AB9A-4EAE-9B41-B312B9A9D559}" srcOrd="0" destOrd="0" presId="urn:microsoft.com/office/officeart/2005/8/layout/hierarchy2"/>
    <dgm:cxn modelId="{B4522BFC-1387-43A7-B996-525EAA8D5A0E}" type="presParOf" srcId="{2F274EB3-FAC5-4F9C-B893-71258C18FC0B}" destId="{449EBC47-7AE4-4E7F-B376-4DAC9449DA99}" srcOrd="3" destOrd="0" presId="urn:microsoft.com/office/officeart/2005/8/layout/hierarchy2"/>
    <dgm:cxn modelId="{640AEDA4-6FB7-4425-B601-BF7F1E77D3C8}" type="presParOf" srcId="{449EBC47-7AE4-4E7F-B376-4DAC9449DA99}" destId="{85546651-7D07-4D38-83F2-5858F1A055F7}" srcOrd="0" destOrd="0" presId="urn:microsoft.com/office/officeart/2005/8/layout/hierarchy2"/>
    <dgm:cxn modelId="{AA2D7FF7-E708-4A80-9160-DC9C9722DD8C}" type="presParOf" srcId="{449EBC47-7AE4-4E7F-B376-4DAC9449DA99}" destId="{F52E26A6-8205-4DAA-BE61-9F2662E6944A}"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9F4B23-5577-4283-AB49-BA906EF7BE1B}">
      <dsp:nvSpPr>
        <dsp:cNvPr id="0" name=""/>
        <dsp:cNvSpPr/>
      </dsp:nvSpPr>
      <dsp:spPr>
        <a:xfrm>
          <a:off x="9023387" y="533604"/>
          <a:ext cx="1404243" cy="140397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B9C56F-0922-48F1-824D-302CE648DB91}">
      <dsp:nvSpPr>
        <dsp:cNvPr id="0" name=""/>
        <dsp:cNvSpPr/>
      </dsp:nvSpPr>
      <dsp:spPr>
        <a:xfrm>
          <a:off x="9070671" y="580412"/>
          <a:ext cx="1310568" cy="1310361"/>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en-US" sz="3200" kern="1200" dirty="0" smtClean="0">
              <a:latin typeface="Franklin Gothic Medium Cond" panose="020B0606030402020204" pitchFamily="34" charset="0"/>
              <a:ea typeface="Adobe Gothic Std B" panose="020B0800000000000000" pitchFamily="34" charset="-128"/>
            </a:rPr>
            <a:t>CRR 4%</a:t>
          </a:r>
          <a:endParaRPr lang="en-US" sz="3200" kern="1200" dirty="0">
            <a:latin typeface="Franklin Gothic Medium Cond" panose="020B0606030402020204" pitchFamily="34" charset="0"/>
            <a:ea typeface="Adobe Gothic Std B" panose="020B0800000000000000" pitchFamily="34" charset="-128"/>
          </a:endParaRPr>
        </a:p>
      </dsp:txBody>
      <dsp:txXfrm>
        <a:off x="9258022" y="767641"/>
        <a:ext cx="935865" cy="935902"/>
      </dsp:txXfrm>
    </dsp:sp>
    <dsp:sp modelId="{B2FC38E8-B664-417C-9BE1-D6814550300D}">
      <dsp:nvSpPr>
        <dsp:cNvPr id="0" name=""/>
        <dsp:cNvSpPr/>
      </dsp:nvSpPr>
      <dsp:spPr>
        <a:xfrm rot="2700000">
          <a:off x="7572850" y="533447"/>
          <a:ext cx="1404045" cy="1404045"/>
        </a:xfrm>
        <a:prstGeom prst="teardrop">
          <a:avLst>
            <a:gd name="adj" fmla="val 1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30E86A-10EE-44E5-8F40-69742C247B38}">
      <dsp:nvSpPr>
        <dsp:cNvPr id="0" name=""/>
        <dsp:cNvSpPr/>
      </dsp:nvSpPr>
      <dsp:spPr>
        <a:xfrm>
          <a:off x="7620035" y="580412"/>
          <a:ext cx="1310568" cy="1310361"/>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en-US" sz="3200" kern="1200" dirty="0" smtClean="0">
              <a:latin typeface="Franklin Gothic Medium Cond" panose="020B0606030402020204" pitchFamily="34" charset="0"/>
              <a:ea typeface="Adobe Gothic Std B" panose="020B0800000000000000" pitchFamily="34" charset="-128"/>
            </a:rPr>
            <a:t>SLR 21.5</a:t>
          </a:r>
          <a:endParaRPr lang="en-US" sz="3200" kern="1200" dirty="0">
            <a:latin typeface="Franklin Gothic Medium Cond" panose="020B0606030402020204" pitchFamily="34" charset="0"/>
            <a:ea typeface="Adobe Gothic Std B" panose="020B0800000000000000" pitchFamily="34" charset="-128"/>
          </a:endParaRPr>
        </a:p>
      </dsp:txBody>
      <dsp:txXfrm>
        <a:off x="7807387" y="767641"/>
        <a:ext cx="935865" cy="935902"/>
      </dsp:txXfrm>
    </dsp:sp>
    <dsp:sp modelId="{1907A89E-AFE5-49AE-A45C-D5D0862C8901}">
      <dsp:nvSpPr>
        <dsp:cNvPr id="0" name=""/>
        <dsp:cNvSpPr/>
      </dsp:nvSpPr>
      <dsp:spPr>
        <a:xfrm rot="2700000">
          <a:off x="6122215" y="533447"/>
          <a:ext cx="1404045" cy="1404045"/>
        </a:xfrm>
        <a:prstGeom prst="teardrop">
          <a:avLst>
            <a:gd name="adj" fmla="val 1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8B058B-15FC-4080-A5DD-F7A6D3984013}">
      <dsp:nvSpPr>
        <dsp:cNvPr id="0" name=""/>
        <dsp:cNvSpPr/>
      </dsp:nvSpPr>
      <dsp:spPr>
        <a:xfrm>
          <a:off x="6169400" y="580412"/>
          <a:ext cx="1310568" cy="1310361"/>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en-US" sz="3200" kern="1200" dirty="0" smtClean="0">
              <a:latin typeface="Franklin Gothic Medium Cond" panose="020B0606030402020204" pitchFamily="34" charset="0"/>
              <a:ea typeface="Adobe Gothic Std B" panose="020B0800000000000000" pitchFamily="34" charset="-128"/>
            </a:rPr>
            <a:t>RR 6.75</a:t>
          </a:r>
          <a:endParaRPr lang="en-US" sz="3200" kern="1200" dirty="0">
            <a:latin typeface="Franklin Gothic Medium Cond" panose="020B0606030402020204" pitchFamily="34" charset="0"/>
            <a:ea typeface="Adobe Gothic Std B" panose="020B0800000000000000" pitchFamily="34" charset="-128"/>
          </a:endParaRPr>
        </a:p>
      </dsp:txBody>
      <dsp:txXfrm>
        <a:off x="6356751" y="767641"/>
        <a:ext cx="935865" cy="935902"/>
      </dsp:txXfrm>
    </dsp:sp>
    <dsp:sp modelId="{D9474214-88EB-40A1-9161-4693AE21AA48}">
      <dsp:nvSpPr>
        <dsp:cNvPr id="0" name=""/>
        <dsp:cNvSpPr/>
      </dsp:nvSpPr>
      <dsp:spPr>
        <a:xfrm rot="2700000">
          <a:off x="4671579" y="533447"/>
          <a:ext cx="1404045" cy="1404045"/>
        </a:xfrm>
        <a:prstGeom prst="teardrop">
          <a:avLst>
            <a:gd name="adj" fmla="val 1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4F0D10-6745-49CB-BF27-65D5F304B6F8}">
      <dsp:nvSpPr>
        <dsp:cNvPr id="0" name=""/>
        <dsp:cNvSpPr/>
      </dsp:nvSpPr>
      <dsp:spPr>
        <a:xfrm>
          <a:off x="4718764" y="580412"/>
          <a:ext cx="1310568" cy="1310361"/>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en-US" sz="3200" kern="1200" dirty="0" smtClean="0">
              <a:latin typeface="Franklin Gothic Medium Cond" panose="020B0606030402020204" pitchFamily="34" charset="0"/>
              <a:ea typeface="Adobe Gothic Std B" panose="020B0800000000000000" pitchFamily="34" charset="-128"/>
            </a:rPr>
            <a:t>Repo 7.75</a:t>
          </a:r>
          <a:endParaRPr lang="en-US" sz="3200" kern="1200" dirty="0">
            <a:latin typeface="Franklin Gothic Medium Cond" panose="020B0606030402020204" pitchFamily="34" charset="0"/>
            <a:ea typeface="Adobe Gothic Std B" panose="020B0800000000000000" pitchFamily="34" charset="-128"/>
          </a:endParaRPr>
        </a:p>
      </dsp:txBody>
      <dsp:txXfrm>
        <a:off x="4905224" y="767641"/>
        <a:ext cx="935865" cy="935902"/>
      </dsp:txXfrm>
    </dsp:sp>
    <dsp:sp modelId="{C86F5089-5E77-4770-AF8F-0470AE2F91D5}">
      <dsp:nvSpPr>
        <dsp:cNvPr id="0" name=""/>
        <dsp:cNvSpPr/>
      </dsp:nvSpPr>
      <dsp:spPr>
        <a:xfrm rot="2700000">
          <a:off x="3220944" y="533447"/>
          <a:ext cx="1404045" cy="1404045"/>
        </a:xfrm>
        <a:prstGeom prst="teardrop">
          <a:avLst>
            <a:gd name="adj" fmla="val 1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FC7401-E743-469C-B478-A632A1246ACE}">
      <dsp:nvSpPr>
        <dsp:cNvPr id="0" name=""/>
        <dsp:cNvSpPr/>
      </dsp:nvSpPr>
      <dsp:spPr>
        <a:xfrm>
          <a:off x="3268129" y="580412"/>
          <a:ext cx="1310568" cy="1310361"/>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en-US" sz="3200" kern="1200" dirty="0" smtClean="0">
              <a:latin typeface="Franklin Gothic Medium Cond" panose="020B0606030402020204" pitchFamily="34" charset="0"/>
              <a:ea typeface="Adobe Gothic Std B" panose="020B0800000000000000" pitchFamily="34" charset="-128"/>
            </a:rPr>
            <a:t>MSF</a:t>
          </a:r>
        </a:p>
        <a:p>
          <a:pPr lvl="0" algn="ctr" defTabSz="1422400">
            <a:lnSpc>
              <a:spcPct val="90000"/>
            </a:lnSpc>
            <a:spcBef>
              <a:spcPct val="0"/>
            </a:spcBef>
            <a:spcAft>
              <a:spcPct val="35000"/>
            </a:spcAft>
          </a:pPr>
          <a:r>
            <a:rPr lang="en-US" sz="3200" kern="1200" dirty="0" smtClean="0">
              <a:latin typeface="Franklin Gothic Medium Cond" panose="020B0606030402020204" pitchFamily="34" charset="0"/>
              <a:ea typeface="Adobe Gothic Std B" panose="020B0800000000000000" pitchFamily="34" charset="-128"/>
            </a:rPr>
            <a:t>8.75</a:t>
          </a:r>
          <a:endParaRPr lang="en-US" sz="3200" kern="1200" dirty="0">
            <a:latin typeface="Franklin Gothic Medium Cond" panose="020B0606030402020204" pitchFamily="34" charset="0"/>
            <a:ea typeface="Adobe Gothic Std B" panose="020B0800000000000000" pitchFamily="34" charset="-128"/>
          </a:endParaRPr>
        </a:p>
      </dsp:txBody>
      <dsp:txXfrm>
        <a:off x="3454588" y="767641"/>
        <a:ext cx="935865" cy="935902"/>
      </dsp:txXfrm>
    </dsp:sp>
    <dsp:sp modelId="{53FFD563-4B5D-430A-91C2-655CBB852B47}">
      <dsp:nvSpPr>
        <dsp:cNvPr id="0" name=""/>
        <dsp:cNvSpPr/>
      </dsp:nvSpPr>
      <dsp:spPr>
        <a:xfrm rot="2700000">
          <a:off x="1770308" y="533447"/>
          <a:ext cx="1404045" cy="1404045"/>
        </a:xfrm>
        <a:prstGeom prst="teardrop">
          <a:avLst>
            <a:gd name="adj" fmla="val 1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9CFA99-231B-4592-9574-E7D2C9B9B10C}">
      <dsp:nvSpPr>
        <dsp:cNvPr id="0" name=""/>
        <dsp:cNvSpPr/>
      </dsp:nvSpPr>
      <dsp:spPr>
        <a:xfrm>
          <a:off x="1816601" y="580412"/>
          <a:ext cx="1310568" cy="1310361"/>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en-US" sz="3200" kern="1200" dirty="0" smtClean="0">
              <a:latin typeface="Franklin Gothic Medium Cond" panose="020B0606030402020204" pitchFamily="34" charset="0"/>
              <a:ea typeface="Adobe Gothic Std B" panose="020B0800000000000000" pitchFamily="34" charset="-128"/>
            </a:rPr>
            <a:t>Bank Rate 8.75</a:t>
          </a:r>
          <a:endParaRPr lang="en-US" sz="3200" kern="1200" dirty="0">
            <a:latin typeface="Franklin Gothic Medium Cond" panose="020B0606030402020204" pitchFamily="34" charset="0"/>
            <a:ea typeface="Adobe Gothic Std B" panose="020B0800000000000000" pitchFamily="34" charset="-128"/>
          </a:endParaRPr>
        </a:p>
      </dsp:txBody>
      <dsp:txXfrm>
        <a:off x="2003953" y="767641"/>
        <a:ext cx="935865" cy="9359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2E57A-EC73-4D68-BC13-A04532F6566B}">
      <dsp:nvSpPr>
        <dsp:cNvPr id="0" name=""/>
        <dsp:cNvSpPr/>
      </dsp:nvSpPr>
      <dsp:spPr>
        <a:xfrm>
          <a:off x="6012240" y="2852490"/>
          <a:ext cx="554932" cy="2755916"/>
        </a:xfrm>
        <a:custGeom>
          <a:avLst/>
          <a:gdLst/>
          <a:ahLst/>
          <a:cxnLst/>
          <a:rect l="0" t="0" r="0" b="0"/>
          <a:pathLst>
            <a:path>
              <a:moveTo>
                <a:pt x="0" y="0"/>
              </a:moveTo>
              <a:lnTo>
                <a:pt x="0" y="2755916"/>
              </a:lnTo>
              <a:lnTo>
                <a:pt x="554932" y="2755916"/>
              </a:lnTo>
            </a:path>
          </a:pathLst>
        </a:custGeom>
        <a:noFill/>
        <a:ln w="9525" cap="flat"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5FF25C8-280F-46A4-BBCF-4C51998B0639}">
      <dsp:nvSpPr>
        <dsp:cNvPr id="0" name=""/>
        <dsp:cNvSpPr/>
      </dsp:nvSpPr>
      <dsp:spPr>
        <a:xfrm>
          <a:off x="6012240" y="2852490"/>
          <a:ext cx="554932" cy="1083522"/>
        </a:xfrm>
        <a:custGeom>
          <a:avLst/>
          <a:gdLst/>
          <a:ahLst/>
          <a:cxnLst/>
          <a:rect l="0" t="0" r="0" b="0"/>
          <a:pathLst>
            <a:path>
              <a:moveTo>
                <a:pt x="0" y="0"/>
              </a:moveTo>
              <a:lnTo>
                <a:pt x="0" y="1083522"/>
              </a:lnTo>
              <a:lnTo>
                <a:pt x="554932" y="1083522"/>
              </a:lnTo>
            </a:path>
          </a:pathLst>
        </a:custGeom>
        <a:noFill/>
        <a:ln w="9525" cap="flat"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DF6E419-A394-4792-8D05-9B616E4300EC}">
      <dsp:nvSpPr>
        <dsp:cNvPr id="0" name=""/>
        <dsp:cNvSpPr/>
      </dsp:nvSpPr>
      <dsp:spPr>
        <a:xfrm>
          <a:off x="5257800" y="1180096"/>
          <a:ext cx="2234259" cy="494651"/>
        </a:xfrm>
        <a:custGeom>
          <a:avLst/>
          <a:gdLst/>
          <a:ahLst/>
          <a:cxnLst/>
          <a:rect l="0" t="0" r="0" b="0"/>
          <a:pathLst>
            <a:path>
              <a:moveTo>
                <a:pt x="0" y="0"/>
              </a:moveTo>
              <a:lnTo>
                <a:pt x="0" y="247325"/>
              </a:lnTo>
              <a:lnTo>
                <a:pt x="2234259" y="247325"/>
              </a:lnTo>
              <a:lnTo>
                <a:pt x="2234259" y="494651"/>
              </a:lnTo>
            </a:path>
          </a:pathLst>
        </a:cu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488640B-95E1-4EE8-9FEA-ACB99C1FE074}">
      <dsp:nvSpPr>
        <dsp:cNvPr id="0" name=""/>
        <dsp:cNvSpPr/>
      </dsp:nvSpPr>
      <dsp:spPr>
        <a:xfrm>
          <a:off x="3160700" y="1180096"/>
          <a:ext cx="2097099" cy="494651"/>
        </a:xfrm>
        <a:custGeom>
          <a:avLst/>
          <a:gdLst/>
          <a:ahLst/>
          <a:cxnLst/>
          <a:rect l="0" t="0" r="0" b="0"/>
          <a:pathLst>
            <a:path>
              <a:moveTo>
                <a:pt x="2097099" y="0"/>
              </a:moveTo>
              <a:lnTo>
                <a:pt x="2097099" y="247325"/>
              </a:lnTo>
              <a:lnTo>
                <a:pt x="0" y="247325"/>
              </a:lnTo>
              <a:lnTo>
                <a:pt x="0" y="494651"/>
              </a:lnTo>
            </a:path>
          </a:pathLst>
        </a:cu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C8DFF4F-F0FD-464B-BC8D-87C98163F76E}">
      <dsp:nvSpPr>
        <dsp:cNvPr id="0" name=""/>
        <dsp:cNvSpPr/>
      </dsp:nvSpPr>
      <dsp:spPr>
        <a:xfrm>
          <a:off x="3203947" y="2354"/>
          <a:ext cx="4107705" cy="1177742"/>
        </a:xfrm>
        <a:prstGeom prst="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sz="3600" kern="1200" dirty="0" smtClean="0">
              <a:latin typeface="Franklin Gothic Heavy" panose="020B0903020102020204" pitchFamily="34" charset="0"/>
            </a:rPr>
            <a:t>Financial Market</a:t>
          </a:r>
          <a:endParaRPr lang="en-US" sz="3600" kern="1200" dirty="0">
            <a:latin typeface="Franklin Gothic Heavy" panose="020B0903020102020204" pitchFamily="34" charset="0"/>
          </a:endParaRPr>
        </a:p>
      </dsp:txBody>
      <dsp:txXfrm>
        <a:off x="3203947" y="2354"/>
        <a:ext cx="4107705" cy="1177742"/>
      </dsp:txXfrm>
    </dsp:sp>
    <dsp:sp modelId="{B3CF5EFF-E956-47E4-A010-C402D7FE2ED7}">
      <dsp:nvSpPr>
        <dsp:cNvPr id="0" name=""/>
        <dsp:cNvSpPr/>
      </dsp:nvSpPr>
      <dsp:spPr>
        <a:xfrm>
          <a:off x="1173767" y="1674748"/>
          <a:ext cx="3973866" cy="1177742"/>
        </a:xfrm>
        <a:prstGeom prst="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sz="3600" kern="1200" dirty="0" smtClean="0">
              <a:latin typeface="Franklin Gothic Heavy" panose="020B0903020102020204" pitchFamily="34" charset="0"/>
            </a:rPr>
            <a:t>Money Market</a:t>
          </a:r>
        </a:p>
      </dsp:txBody>
      <dsp:txXfrm>
        <a:off x="1173767" y="1674748"/>
        <a:ext cx="3973866" cy="1177742"/>
      </dsp:txXfrm>
    </dsp:sp>
    <dsp:sp modelId="{96789728-D549-4373-937D-63D0D2C099CD}">
      <dsp:nvSpPr>
        <dsp:cNvPr id="0" name=""/>
        <dsp:cNvSpPr/>
      </dsp:nvSpPr>
      <dsp:spPr>
        <a:xfrm>
          <a:off x="5642285" y="1674748"/>
          <a:ext cx="3699546" cy="1177742"/>
        </a:xfrm>
        <a:prstGeom prst="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sz="3600" kern="1200" dirty="0" smtClean="0">
              <a:latin typeface="Franklin Gothic Heavy" panose="020B0903020102020204" pitchFamily="34" charset="0"/>
            </a:rPr>
            <a:t>Capital Market</a:t>
          </a:r>
          <a:endParaRPr lang="en-US" sz="3600" kern="1200" dirty="0">
            <a:latin typeface="Franklin Gothic Heavy" panose="020B0903020102020204" pitchFamily="34" charset="0"/>
          </a:endParaRPr>
        </a:p>
      </dsp:txBody>
      <dsp:txXfrm>
        <a:off x="5642285" y="1674748"/>
        <a:ext cx="3699546" cy="1177742"/>
      </dsp:txXfrm>
    </dsp:sp>
    <dsp:sp modelId="{64197F07-8635-4222-99BA-82519BE2A513}">
      <dsp:nvSpPr>
        <dsp:cNvPr id="0" name=""/>
        <dsp:cNvSpPr/>
      </dsp:nvSpPr>
      <dsp:spPr>
        <a:xfrm>
          <a:off x="6567172" y="3347141"/>
          <a:ext cx="2355484" cy="1177742"/>
        </a:xfrm>
        <a:prstGeom prst="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sz="3600" kern="1200" dirty="0" smtClean="0">
              <a:latin typeface="Franklin Gothic Heavy" panose="020B0903020102020204" pitchFamily="34" charset="0"/>
            </a:rPr>
            <a:t>Primary</a:t>
          </a:r>
          <a:endParaRPr lang="en-US" sz="3600" kern="1200" dirty="0">
            <a:latin typeface="Franklin Gothic Heavy" panose="020B0903020102020204" pitchFamily="34" charset="0"/>
          </a:endParaRPr>
        </a:p>
      </dsp:txBody>
      <dsp:txXfrm>
        <a:off x="6567172" y="3347141"/>
        <a:ext cx="2355484" cy="1177742"/>
      </dsp:txXfrm>
    </dsp:sp>
    <dsp:sp modelId="{79C4E884-41B2-4325-B9BC-BA595654B76D}">
      <dsp:nvSpPr>
        <dsp:cNvPr id="0" name=""/>
        <dsp:cNvSpPr/>
      </dsp:nvSpPr>
      <dsp:spPr>
        <a:xfrm>
          <a:off x="6567172" y="5019535"/>
          <a:ext cx="2355484" cy="1177742"/>
        </a:xfrm>
        <a:prstGeom prst="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sz="3600" kern="1200" dirty="0" smtClean="0">
              <a:latin typeface="Franklin Gothic Heavy" panose="020B0903020102020204" pitchFamily="34" charset="0"/>
            </a:rPr>
            <a:t>Secondary</a:t>
          </a:r>
          <a:endParaRPr lang="en-US" sz="3600" kern="1200" dirty="0">
            <a:latin typeface="Franklin Gothic Heavy" panose="020B0903020102020204" pitchFamily="34" charset="0"/>
          </a:endParaRPr>
        </a:p>
      </dsp:txBody>
      <dsp:txXfrm>
        <a:off x="6567172" y="5019535"/>
        <a:ext cx="2355484" cy="11777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6FFBA-6C58-4AB4-B188-BF1A40DC9986}">
      <dsp:nvSpPr>
        <dsp:cNvPr id="0" name=""/>
        <dsp:cNvSpPr/>
      </dsp:nvSpPr>
      <dsp:spPr>
        <a:xfrm>
          <a:off x="3070" y="1450236"/>
          <a:ext cx="2863864" cy="2362089"/>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85750" lvl="1" indent="-285750" algn="l" defTabSz="1244600">
            <a:lnSpc>
              <a:spcPct val="90000"/>
            </a:lnSpc>
            <a:spcBef>
              <a:spcPct val="0"/>
            </a:spcBef>
            <a:spcAft>
              <a:spcPct val="15000"/>
            </a:spcAft>
            <a:buChar char="••"/>
          </a:pPr>
          <a:r>
            <a:rPr lang="en-US" sz="2800" kern="1200" smtClean="0">
              <a:solidFill>
                <a:schemeClr val="tx1"/>
              </a:solidFill>
              <a:latin typeface="Arial Black" panose="020B0A04020102020204" pitchFamily="34" charset="0"/>
            </a:rPr>
            <a:t>CSDL</a:t>
          </a:r>
          <a:endParaRPr lang="en-US" sz="2800" kern="1200">
            <a:solidFill>
              <a:schemeClr val="tx1"/>
            </a:solidFill>
            <a:latin typeface="Arial Black" panose="020B0A04020102020204" pitchFamily="34" charset="0"/>
          </a:endParaRPr>
        </a:p>
        <a:p>
          <a:pPr marL="285750" lvl="1" indent="-285750" algn="l" defTabSz="1244600">
            <a:lnSpc>
              <a:spcPct val="90000"/>
            </a:lnSpc>
            <a:spcBef>
              <a:spcPct val="0"/>
            </a:spcBef>
            <a:spcAft>
              <a:spcPct val="15000"/>
            </a:spcAft>
            <a:buChar char="••"/>
          </a:pPr>
          <a:r>
            <a:rPr lang="en-US" sz="2800" b="1" kern="1200" dirty="0" smtClean="0">
              <a:solidFill>
                <a:schemeClr val="tx1"/>
              </a:solidFill>
              <a:latin typeface="Arial Black" panose="020B0A04020102020204" pitchFamily="34" charset="0"/>
            </a:rPr>
            <a:t>NSDL</a:t>
          </a:r>
          <a:endParaRPr lang="en-US" sz="2800" b="1" kern="1200" dirty="0">
            <a:solidFill>
              <a:schemeClr val="tx1"/>
            </a:solidFill>
            <a:latin typeface="Arial Black" panose="020B0A04020102020204" pitchFamily="34" charset="0"/>
          </a:endParaRPr>
        </a:p>
      </dsp:txBody>
      <dsp:txXfrm>
        <a:off x="57428" y="1504594"/>
        <a:ext cx="2755148" cy="1747211"/>
      </dsp:txXfrm>
    </dsp:sp>
    <dsp:sp modelId="{18ED34FA-D4EC-4575-93F7-321C887E7B71}">
      <dsp:nvSpPr>
        <dsp:cNvPr id="0" name=""/>
        <dsp:cNvSpPr/>
      </dsp:nvSpPr>
      <dsp:spPr>
        <a:xfrm>
          <a:off x="1677629" y="2149095"/>
          <a:ext cx="3153146" cy="3153146"/>
        </a:xfrm>
        <a:prstGeom prst="leftCircularArrow">
          <a:avLst>
            <a:gd name="adj1" fmla="val 3208"/>
            <a:gd name="adj2" fmla="val 395236"/>
            <a:gd name="adj3" fmla="val 2516167"/>
            <a:gd name="adj4" fmla="val 9369910"/>
            <a:gd name="adj5" fmla="val 3742"/>
          </a:avLst>
        </a:prstGeom>
        <a:solidFill>
          <a:schemeClr val="accent2">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6ABF4E17-9A45-4041-94F1-02ED18DD0FD0}">
      <dsp:nvSpPr>
        <dsp:cNvPr id="0" name=""/>
        <dsp:cNvSpPr/>
      </dsp:nvSpPr>
      <dsp:spPr>
        <a:xfrm>
          <a:off x="639484" y="3306164"/>
          <a:ext cx="2545657" cy="1012323"/>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35560" rIns="53340" bIns="3556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tx1"/>
              </a:solidFill>
              <a:latin typeface="Arial Black" panose="020B0A04020102020204" pitchFamily="34" charset="0"/>
            </a:rPr>
            <a:t>Depository</a:t>
          </a:r>
          <a:endParaRPr lang="en-US" sz="2800" kern="1200" dirty="0">
            <a:solidFill>
              <a:schemeClr val="tx1"/>
            </a:solidFill>
            <a:latin typeface="Arial Black" panose="020B0A04020102020204" pitchFamily="34" charset="0"/>
          </a:endParaRPr>
        </a:p>
      </dsp:txBody>
      <dsp:txXfrm>
        <a:off x="669134" y="3335814"/>
        <a:ext cx="2486357" cy="953023"/>
      </dsp:txXfrm>
    </dsp:sp>
    <dsp:sp modelId="{764FBC82-4D6E-4249-AAE2-8F30429BDCA9}">
      <dsp:nvSpPr>
        <dsp:cNvPr id="0" name=""/>
        <dsp:cNvSpPr/>
      </dsp:nvSpPr>
      <dsp:spPr>
        <a:xfrm>
          <a:off x="3639328" y="1706158"/>
          <a:ext cx="2863864" cy="2362089"/>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727682"/>
              <a:satOff val="-41964"/>
              <a:lumOff val="431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85750" lvl="1" indent="-285750" algn="l" defTabSz="1244600">
            <a:lnSpc>
              <a:spcPct val="90000"/>
            </a:lnSpc>
            <a:spcBef>
              <a:spcPct val="0"/>
            </a:spcBef>
            <a:spcAft>
              <a:spcPct val="15000"/>
            </a:spcAft>
            <a:buChar char="••"/>
          </a:pPr>
          <a:r>
            <a:rPr lang="en-US" sz="2800" kern="1200" smtClean="0">
              <a:solidFill>
                <a:schemeClr val="tx1"/>
              </a:solidFill>
              <a:latin typeface="Arial Black" panose="020B0A04020102020204" pitchFamily="34" charset="0"/>
            </a:rPr>
            <a:t>SBI</a:t>
          </a:r>
          <a:endParaRPr lang="en-US" sz="2800" kern="1200">
            <a:solidFill>
              <a:schemeClr val="tx1"/>
            </a:solidFill>
            <a:latin typeface="Arial Black" panose="020B0A04020102020204" pitchFamily="34" charset="0"/>
          </a:endParaRPr>
        </a:p>
        <a:p>
          <a:pPr marL="285750" lvl="1" indent="-285750" algn="l" defTabSz="1244600">
            <a:lnSpc>
              <a:spcPct val="90000"/>
            </a:lnSpc>
            <a:spcBef>
              <a:spcPct val="0"/>
            </a:spcBef>
            <a:spcAft>
              <a:spcPct val="15000"/>
            </a:spcAft>
            <a:buChar char="••"/>
          </a:pPr>
          <a:r>
            <a:rPr lang="en-US" sz="2800" kern="1200" dirty="0" smtClean="0">
              <a:solidFill>
                <a:schemeClr val="tx1"/>
              </a:solidFill>
              <a:latin typeface="Arial Black" panose="020B0A04020102020204" pitchFamily="34" charset="0"/>
            </a:rPr>
            <a:t>HDFC</a:t>
          </a:r>
          <a:endParaRPr lang="en-US" sz="2800" kern="1200" dirty="0">
            <a:solidFill>
              <a:schemeClr val="tx1"/>
            </a:solidFill>
            <a:latin typeface="Arial Black" panose="020B0A04020102020204" pitchFamily="34" charset="0"/>
          </a:endParaRPr>
        </a:p>
        <a:p>
          <a:pPr marL="285750" lvl="1" indent="-285750" algn="l" defTabSz="1244600">
            <a:lnSpc>
              <a:spcPct val="90000"/>
            </a:lnSpc>
            <a:spcBef>
              <a:spcPct val="0"/>
            </a:spcBef>
            <a:spcAft>
              <a:spcPct val="15000"/>
            </a:spcAft>
            <a:buChar char="••"/>
          </a:pPr>
          <a:r>
            <a:rPr lang="en-US" sz="2800" kern="1200" smtClean="0">
              <a:solidFill>
                <a:schemeClr val="tx1"/>
              </a:solidFill>
              <a:latin typeface="Arial Black" panose="020B0A04020102020204" pitchFamily="34" charset="0"/>
            </a:rPr>
            <a:t>ICICI</a:t>
          </a:r>
          <a:endParaRPr lang="en-US" sz="2800" kern="1200">
            <a:solidFill>
              <a:schemeClr val="tx1"/>
            </a:solidFill>
            <a:latin typeface="Arial Black" panose="020B0A04020102020204" pitchFamily="34" charset="0"/>
          </a:endParaRPr>
        </a:p>
      </dsp:txBody>
      <dsp:txXfrm>
        <a:off x="3693686" y="2266678"/>
        <a:ext cx="2755148" cy="1747211"/>
      </dsp:txXfrm>
    </dsp:sp>
    <dsp:sp modelId="{4DC88FB3-2E88-40DC-95D6-46359DE12711}">
      <dsp:nvSpPr>
        <dsp:cNvPr id="0" name=""/>
        <dsp:cNvSpPr/>
      </dsp:nvSpPr>
      <dsp:spPr>
        <a:xfrm>
          <a:off x="5209342" y="-75322"/>
          <a:ext cx="3539581" cy="3539581"/>
        </a:xfrm>
        <a:prstGeom prst="circularArrow">
          <a:avLst>
            <a:gd name="adj1" fmla="val 2857"/>
            <a:gd name="adj2" fmla="val 349196"/>
            <a:gd name="adj3" fmla="val 19638543"/>
            <a:gd name="adj4" fmla="val 12738761"/>
            <a:gd name="adj5" fmla="val 3334"/>
          </a:avLst>
        </a:prstGeom>
        <a:solidFill>
          <a:schemeClr val="accent2">
            <a:hueOff val="-1455363"/>
            <a:satOff val="-83928"/>
            <a:lumOff val="8628"/>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A1E10F6B-A002-4166-8EEF-60620D828D4C}">
      <dsp:nvSpPr>
        <dsp:cNvPr id="0" name=""/>
        <dsp:cNvSpPr/>
      </dsp:nvSpPr>
      <dsp:spPr>
        <a:xfrm>
          <a:off x="4303178" y="807013"/>
          <a:ext cx="2545657" cy="1560568"/>
        </a:xfrm>
        <a:prstGeom prst="roundRect">
          <a:avLst>
            <a:gd name="adj" fmla="val 10000"/>
          </a:avLst>
        </a:prstGeom>
        <a:solidFill>
          <a:schemeClr val="accent2">
            <a:hueOff val="-727682"/>
            <a:satOff val="-41964"/>
            <a:lumOff val="4314"/>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35560" rIns="53340" bIns="3556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tx1"/>
              </a:solidFill>
              <a:latin typeface="Arial Black" panose="020B0A04020102020204" pitchFamily="34" charset="0"/>
            </a:rPr>
            <a:t>Dep.</a:t>
          </a:r>
        </a:p>
        <a:p>
          <a:pPr lvl="0" algn="ctr" defTabSz="1244600">
            <a:lnSpc>
              <a:spcPct val="90000"/>
            </a:lnSpc>
            <a:spcBef>
              <a:spcPct val="0"/>
            </a:spcBef>
            <a:spcAft>
              <a:spcPct val="35000"/>
            </a:spcAft>
          </a:pPr>
          <a:r>
            <a:rPr lang="en-US" sz="2800" kern="1200" dirty="0" smtClean="0">
              <a:solidFill>
                <a:schemeClr val="tx1"/>
              </a:solidFill>
              <a:latin typeface="Arial Black" panose="020B0A04020102020204" pitchFamily="34" charset="0"/>
            </a:rPr>
            <a:t>Participant</a:t>
          </a:r>
          <a:endParaRPr lang="en-US" sz="2800" kern="1200" dirty="0">
            <a:solidFill>
              <a:schemeClr val="tx1"/>
            </a:solidFill>
            <a:latin typeface="Arial Black" panose="020B0A04020102020204" pitchFamily="34" charset="0"/>
          </a:endParaRPr>
        </a:p>
      </dsp:txBody>
      <dsp:txXfrm>
        <a:off x="4348885" y="852720"/>
        <a:ext cx="2454243" cy="1469154"/>
      </dsp:txXfrm>
    </dsp:sp>
    <dsp:sp modelId="{281DAC36-EBD2-4B37-9E3F-A8ECC3D16678}">
      <dsp:nvSpPr>
        <dsp:cNvPr id="0" name=""/>
        <dsp:cNvSpPr/>
      </dsp:nvSpPr>
      <dsp:spPr>
        <a:xfrm>
          <a:off x="7330458" y="1450236"/>
          <a:ext cx="2863864" cy="2362089"/>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1455363"/>
              <a:satOff val="-83928"/>
              <a:lumOff val="862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85750" lvl="1" indent="-285750" algn="l" defTabSz="1244600">
            <a:lnSpc>
              <a:spcPct val="90000"/>
            </a:lnSpc>
            <a:spcBef>
              <a:spcPct val="0"/>
            </a:spcBef>
            <a:spcAft>
              <a:spcPct val="15000"/>
            </a:spcAft>
            <a:buChar char="••"/>
          </a:pPr>
          <a:r>
            <a:rPr lang="en-US" sz="2800" kern="1200" smtClean="0">
              <a:solidFill>
                <a:schemeClr val="tx1"/>
              </a:solidFill>
              <a:latin typeface="Arial Black" panose="020B0A04020102020204" pitchFamily="34" charset="0"/>
            </a:rPr>
            <a:t>You</a:t>
          </a:r>
          <a:endParaRPr lang="en-US" sz="2800" kern="1200">
            <a:solidFill>
              <a:schemeClr val="tx1"/>
            </a:solidFill>
            <a:latin typeface="Arial Black" panose="020B0A04020102020204" pitchFamily="34" charset="0"/>
          </a:endParaRPr>
        </a:p>
      </dsp:txBody>
      <dsp:txXfrm>
        <a:off x="7384816" y="1504594"/>
        <a:ext cx="2755148" cy="1747211"/>
      </dsp:txXfrm>
    </dsp:sp>
    <dsp:sp modelId="{A16C1940-02BE-40A8-A75D-A10F58FDDD3C}">
      <dsp:nvSpPr>
        <dsp:cNvPr id="0" name=""/>
        <dsp:cNvSpPr/>
      </dsp:nvSpPr>
      <dsp:spPr>
        <a:xfrm>
          <a:off x="7966872" y="3306164"/>
          <a:ext cx="2545657" cy="1012323"/>
        </a:xfrm>
        <a:prstGeom prst="roundRect">
          <a:avLst>
            <a:gd name="adj" fmla="val 10000"/>
          </a:avLst>
        </a:prstGeom>
        <a:solidFill>
          <a:schemeClr val="accent2">
            <a:hueOff val="-1455363"/>
            <a:satOff val="-83928"/>
            <a:lumOff val="8628"/>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35560" rIns="53340" bIns="35560" numCol="1" spcCol="1270" anchor="ctr" anchorCtr="0">
          <a:noAutofit/>
        </a:bodyPr>
        <a:lstStyle/>
        <a:p>
          <a:pPr lvl="0" algn="ctr" defTabSz="1244600">
            <a:lnSpc>
              <a:spcPct val="90000"/>
            </a:lnSpc>
            <a:spcBef>
              <a:spcPct val="0"/>
            </a:spcBef>
            <a:spcAft>
              <a:spcPct val="35000"/>
            </a:spcAft>
          </a:pPr>
          <a:r>
            <a:rPr lang="en-US" sz="2800" kern="1200" smtClean="0">
              <a:solidFill>
                <a:schemeClr val="tx1"/>
              </a:solidFill>
              <a:latin typeface="Arial Black" panose="020B0A04020102020204" pitchFamily="34" charset="0"/>
            </a:rPr>
            <a:t>Customer</a:t>
          </a:r>
          <a:endParaRPr lang="en-US" sz="2800" kern="1200">
            <a:solidFill>
              <a:schemeClr val="tx1"/>
            </a:solidFill>
            <a:latin typeface="Arial Black" panose="020B0A04020102020204" pitchFamily="34" charset="0"/>
          </a:endParaRPr>
        </a:p>
      </dsp:txBody>
      <dsp:txXfrm>
        <a:off x="7996522" y="3335814"/>
        <a:ext cx="2486357" cy="9530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3F90CD-35D7-48EF-BA57-1925CA30953B}">
      <dsp:nvSpPr>
        <dsp:cNvPr id="0" name=""/>
        <dsp:cNvSpPr/>
      </dsp:nvSpPr>
      <dsp:spPr>
        <a:xfrm>
          <a:off x="102132" y="1562837"/>
          <a:ext cx="2713509" cy="135675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sz="3200" kern="1200" dirty="0" smtClean="0">
              <a:latin typeface="Franklin Gothic Demi Cond" panose="020B0706030402020204" pitchFamily="34" charset="0"/>
            </a:rPr>
            <a:t>Companies Act</a:t>
          </a:r>
        </a:p>
        <a:p>
          <a:pPr lvl="0" algn="ctr" defTabSz="1422400">
            <a:lnSpc>
              <a:spcPct val="90000"/>
            </a:lnSpc>
            <a:spcBef>
              <a:spcPct val="0"/>
            </a:spcBef>
            <a:spcAft>
              <a:spcPct val="35000"/>
            </a:spcAft>
          </a:pPr>
          <a:r>
            <a:rPr lang="en-US" sz="3200" kern="1200" dirty="0" smtClean="0">
              <a:latin typeface="Franklin Gothic Demi Cond" panose="020B0706030402020204" pitchFamily="34" charset="0"/>
            </a:rPr>
            <a:t>2013</a:t>
          </a:r>
          <a:endParaRPr lang="en-US" sz="3200" kern="1200" dirty="0">
            <a:latin typeface="Franklin Gothic Demi Cond" panose="020B0706030402020204" pitchFamily="34" charset="0"/>
          </a:endParaRPr>
        </a:p>
      </dsp:txBody>
      <dsp:txXfrm>
        <a:off x="141870" y="1602575"/>
        <a:ext cx="2634033" cy="1277278"/>
      </dsp:txXfrm>
    </dsp:sp>
    <dsp:sp modelId="{475A630D-80C5-4C9D-B903-EF34BFD26B20}">
      <dsp:nvSpPr>
        <dsp:cNvPr id="0" name=""/>
        <dsp:cNvSpPr/>
      </dsp:nvSpPr>
      <dsp:spPr>
        <a:xfrm rot="18289469">
          <a:off x="2408009" y="1437877"/>
          <a:ext cx="1900667" cy="46406"/>
        </a:xfrm>
        <a:custGeom>
          <a:avLst/>
          <a:gdLst/>
          <a:ahLst/>
          <a:cxnLst/>
          <a:rect l="0" t="0" r="0" b="0"/>
          <a:pathLst>
            <a:path>
              <a:moveTo>
                <a:pt x="0" y="23203"/>
              </a:moveTo>
              <a:lnTo>
                <a:pt x="1900667" y="23203"/>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3310826" y="1413564"/>
        <a:ext cx="95033" cy="95033"/>
      </dsp:txXfrm>
    </dsp:sp>
    <dsp:sp modelId="{6B03C8EA-35CA-4108-9BC6-8E052F57BCD8}">
      <dsp:nvSpPr>
        <dsp:cNvPr id="0" name=""/>
        <dsp:cNvSpPr/>
      </dsp:nvSpPr>
      <dsp:spPr>
        <a:xfrm>
          <a:off x="3901045" y="2569"/>
          <a:ext cx="2713509" cy="1356754"/>
        </a:xfrm>
        <a:prstGeom prst="roundRect">
          <a:avLst>
            <a:gd name="adj" fmla="val 10000"/>
          </a:avLst>
        </a:prstGeom>
        <a:solidFill>
          <a:schemeClr val="accent6">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sz="3200" kern="1200" dirty="0" smtClean="0">
              <a:latin typeface="Franklin Gothic Demi Cond" panose="020B0706030402020204" pitchFamily="34" charset="0"/>
            </a:rPr>
            <a:t>One person</a:t>
          </a:r>
        </a:p>
      </dsp:txBody>
      <dsp:txXfrm>
        <a:off x="3940783" y="42307"/>
        <a:ext cx="2634033" cy="1277278"/>
      </dsp:txXfrm>
    </dsp:sp>
    <dsp:sp modelId="{40407210-D41E-413A-87AC-41E8BA17EA7C}">
      <dsp:nvSpPr>
        <dsp:cNvPr id="0" name=""/>
        <dsp:cNvSpPr/>
      </dsp:nvSpPr>
      <dsp:spPr>
        <a:xfrm>
          <a:off x="2815641" y="2218011"/>
          <a:ext cx="1085403" cy="46406"/>
        </a:xfrm>
        <a:custGeom>
          <a:avLst/>
          <a:gdLst/>
          <a:ahLst/>
          <a:cxnLst/>
          <a:rect l="0" t="0" r="0" b="0"/>
          <a:pathLst>
            <a:path>
              <a:moveTo>
                <a:pt x="0" y="23203"/>
              </a:moveTo>
              <a:lnTo>
                <a:pt x="1085403" y="23203"/>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331208" y="2214079"/>
        <a:ext cx="54270" cy="54270"/>
      </dsp:txXfrm>
    </dsp:sp>
    <dsp:sp modelId="{5DD26A96-94CB-4E55-BB11-9805655287FB}">
      <dsp:nvSpPr>
        <dsp:cNvPr id="0" name=""/>
        <dsp:cNvSpPr/>
      </dsp:nvSpPr>
      <dsp:spPr>
        <a:xfrm>
          <a:off x="3901045" y="1562837"/>
          <a:ext cx="2713509" cy="1356754"/>
        </a:xfrm>
        <a:prstGeom prst="roundRect">
          <a:avLst>
            <a:gd name="adj" fmla="val 10000"/>
          </a:avLst>
        </a:prstGeom>
        <a:solidFill>
          <a:schemeClr val="accent6">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sz="3200" kern="1200" dirty="0" smtClean="0">
              <a:latin typeface="Franklin Gothic Demi Cond" panose="020B0706030402020204" pitchFamily="34" charset="0"/>
            </a:rPr>
            <a:t>Private ltd.</a:t>
          </a:r>
        </a:p>
        <a:p>
          <a:pPr lvl="0" algn="ctr" defTabSz="1422400">
            <a:lnSpc>
              <a:spcPct val="90000"/>
            </a:lnSpc>
            <a:spcBef>
              <a:spcPct val="0"/>
            </a:spcBef>
            <a:spcAft>
              <a:spcPct val="35000"/>
            </a:spcAft>
          </a:pPr>
          <a:r>
            <a:rPr lang="en-US" sz="3200" kern="1200" dirty="0" smtClean="0">
              <a:latin typeface="Franklin Gothic Demi Cond" panose="020B0706030402020204" pitchFamily="34" charset="0"/>
            </a:rPr>
            <a:t>2-200</a:t>
          </a:r>
        </a:p>
      </dsp:txBody>
      <dsp:txXfrm>
        <a:off x="3940783" y="1602575"/>
        <a:ext cx="2634033" cy="1277278"/>
      </dsp:txXfrm>
    </dsp:sp>
    <dsp:sp modelId="{05E85E7D-5B3A-4409-8A3C-5621C7DDDA0A}">
      <dsp:nvSpPr>
        <dsp:cNvPr id="0" name=""/>
        <dsp:cNvSpPr/>
      </dsp:nvSpPr>
      <dsp:spPr>
        <a:xfrm rot="3310531">
          <a:off x="2408009" y="2998145"/>
          <a:ext cx="1900667" cy="46406"/>
        </a:xfrm>
        <a:custGeom>
          <a:avLst/>
          <a:gdLst/>
          <a:ahLst/>
          <a:cxnLst/>
          <a:rect l="0" t="0" r="0" b="0"/>
          <a:pathLst>
            <a:path>
              <a:moveTo>
                <a:pt x="0" y="23203"/>
              </a:moveTo>
              <a:lnTo>
                <a:pt x="1900667" y="23203"/>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3310826" y="2973831"/>
        <a:ext cx="95033" cy="95033"/>
      </dsp:txXfrm>
    </dsp:sp>
    <dsp:sp modelId="{72344CEC-1915-4E82-91EB-E2C3A4276BCF}">
      <dsp:nvSpPr>
        <dsp:cNvPr id="0" name=""/>
        <dsp:cNvSpPr/>
      </dsp:nvSpPr>
      <dsp:spPr>
        <a:xfrm>
          <a:off x="3901045" y="3123105"/>
          <a:ext cx="2713509" cy="1356754"/>
        </a:xfrm>
        <a:prstGeom prst="roundRect">
          <a:avLst>
            <a:gd name="adj" fmla="val 10000"/>
          </a:avLst>
        </a:prstGeom>
        <a:solidFill>
          <a:schemeClr val="accent6">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sz="3200" kern="1200" dirty="0" smtClean="0">
              <a:latin typeface="Franklin Gothic Demi Cond" panose="020B0706030402020204" pitchFamily="34" charset="0"/>
            </a:rPr>
            <a:t>Public Ltd.</a:t>
          </a:r>
        </a:p>
        <a:p>
          <a:pPr lvl="0" algn="ctr" defTabSz="1422400">
            <a:lnSpc>
              <a:spcPct val="90000"/>
            </a:lnSpc>
            <a:spcBef>
              <a:spcPct val="0"/>
            </a:spcBef>
            <a:spcAft>
              <a:spcPct val="35000"/>
            </a:spcAft>
          </a:pPr>
          <a:r>
            <a:rPr lang="en-US" sz="3200" kern="1200" dirty="0" smtClean="0">
              <a:latin typeface="Franklin Gothic Demi Cond" panose="020B0706030402020204" pitchFamily="34" charset="0"/>
            </a:rPr>
            <a:t>7-unlimited</a:t>
          </a:r>
        </a:p>
      </dsp:txBody>
      <dsp:txXfrm>
        <a:off x="3940783" y="3162843"/>
        <a:ext cx="2634033" cy="1277278"/>
      </dsp:txXfrm>
    </dsp:sp>
    <dsp:sp modelId="{8CFA3C00-2031-4EE2-A6A8-7ADB71CFE845}">
      <dsp:nvSpPr>
        <dsp:cNvPr id="0" name=""/>
        <dsp:cNvSpPr/>
      </dsp:nvSpPr>
      <dsp:spPr>
        <a:xfrm rot="19457599">
          <a:off x="6488917" y="3388212"/>
          <a:ext cx="1336678" cy="46406"/>
        </a:xfrm>
        <a:custGeom>
          <a:avLst/>
          <a:gdLst/>
          <a:ahLst/>
          <a:cxnLst/>
          <a:rect l="0" t="0" r="0" b="0"/>
          <a:pathLst>
            <a:path>
              <a:moveTo>
                <a:pt x="0" y="23203"/>
              </a:moveTo>
              <a:lnTo>
                <a:pt x="1336678" y="2320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7123839" y="3377998"/>
        <a:ext cx="66833" cy="66833"/>
      </dsp:txXfrm>
    </dsp:sp>
    <dsp:sp modelId="{A077156A-2B74-43C2-9022-E005107E1C49}">
      <dsp:nvSpPr>
        <dsp:cNvPr id="0" name=""/>
        <dsp:cNvSpPr/>
      </dsp:nvSpPr>
      <dsp:spPr>
        <a:xfrm>
          <a:off x="7699958" y="2342971"/>
          <a:ext cx="2713509" cy="135675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sz="3200" kern="1200" dirty="0" smtClean="0">
              <a:latin typeface="Franklin Gothic Demi Cond" panose="020B0706030402020204" pitchFamily="34" charset="0"/>
            </a:rPr>
            <a:t>Listed</a:t>
          </a:r>
        </a:p>
        <a:p>
          <a:pPr lvl="0" algn="ctr" defTabSz="1422400">
            <a:lnSpc>
              <a:spcPct val="90000"/>
            </a:lnSpc>
            <a:spcBef>
              <a:spcPct val="0"/>
            </a:spcBef>
            <a:spcAft>
              <a:spcPct val="35000"/>
            </a:spcAft>
          </a:pPr>
          <a:r>
            <a:rPr lang="en-US" sz="3200" kern="1200" dirty="0" smtClean="0">
              <a:latin typeface="Franklin Gothic Demi Cond" panose="020B0706030402020204" pitchFamily="34" charset="0"/>
            </a:rPr>
            <a:t>Vodafone India.</a:t>
          </a:r>
          <a:endParaRPr lang="en-US" sz="3200" kern="1200" dirty="0">
            <a:latin typeface="Franklin Gothic Demi Cond" panose="020B0706030402020204" pitchFamily="34" charset="0"/>
          </a:endParaRPr>
        </a:p>
      </dsp:txBody>
      <dsp:txXfrm>
        <a:off x="7739696" y="2382709"/>
        <a:ext cx="2634033" cy="1277278"/>
      </dsp:txXfrm>
    </dsp:sp>
    <dsp:sp modelId="{58C52B99-1DC4-467F-BBAC-D64720239E8C}">
      <dsp:nvSpPr>
        <dsp:cNvPr id="0" name=""/>
        <dsp:cNvSpPr/>
      </dsp:nvSpPr>
      <dsp:spPr>
        <a:xfrm rot="2142401">
          <a:off x="6488917" y="4168346"/>
          <a:ext cx="1336678" cy="46406"/>
        </a:xfrm>
        <a:custGeom>
          <a:avLst/>
          <a:gdLst/>
          <a:ahLst/>
          <a:cxnLst/>
          <a:rect l="0" t="0" r="0" b="0"/>
          <a:pathLst>
            <a:path>
              <a:moveTo>
                <a:pt x="0" y="23203"/>
              </a:moveTo>
              <a:lnTo>
                <a:pt x="1336678" y="2320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7123839" y="4158132"/>
        <a:ext cx="66833" cy="66833"/>
      </dsp:txXfrm>
    </dsp:sp>
    <dsp:sp modelId="{85546651-7D07-4D38-83F2-5858F1A055F7}">
      <dsp:nvSpPr>
        <dsp:cNvPr id="0" name=""/>
        <dsp:cNvSpPr/>
      </dsp:nvSpPr>
      <dsp:spPr>
        <a:xfrm>
          <a:off x="7699958" y="3903238"/>
          <a:ext cx="2713509" cy="135675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sz="3200" kern="1200" dirty="0" smtClean="0">
              <a:latin typeface="Franklin Gothic Demi Cond" panose="020B0706030402020204" pitchFamily="34" charset="0"/>
            </a:rPr>
            <a:t>Unlisted</a:t>
          </a:r>
        </a:p>
        <a:p>
          <a:pPr lvl="0" algn="ctr" defTabSz="1422400">
            <a:lnSpc>
              <a:spcPct val="90000"/>
            </a:lnSpc>
            <a:spcBef>
              <a:spcPct val="0"/>
            </a:spcBef>
            <a:spcAft>
              <a:spcPct val="35000"/>
            </a:spcAft>
          </a:pPr>
          <a:r>
            <a:rPr lang="en-US" sz="3200" kern="1200" dirty="0" smtClean="0">
              <a:latin typeface="Franklin Gothic Demi Cond" panose="020B0706030402020204" pitchFamily="34" charset="0"/>
            </a:rPr>
            <a:t>Nokia India</a:t>
          </a:r>
          <a:endParaRPr lang="en-US" sz="3200" kern="1200" dirty="0">
            <a:latin typeface="Franklin Gothic Demi Cond" panose="020B0706030402020204" pitchFamily="34" charset="0"/>
          </a:endParaRPr>
        </a:p>
      </dsp:txBody>
      <dsp:txXfrm>
        <a:off x="7739696" y="3942976"/>
        <a:ext cx="2634033" cy="1277278"/>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518871-FBEA-4531-A730-07D64B8C5EFF}" type="datetimeFigureOut">
              <a:rPr lang="en-US" smtClean="0"/>
              <a:t>19-Feb-15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108FC9-0073-45F2-978F-5795EF1A9C57}" type="slidenum">
              <a:rPr lang="en-US" smtClean="0"/>
              <a:t>‹#›</a:t>
            </a:fld>
            <a:endParaRPr lang="en-US"/>
          </a:p>
        </p:txBody>
      </p:sp>
    </p:spTree>
    <p:extLst>
      <p:ext uri="{BB962C8B-B14F-4D97-AF65-F5344CB8AC3E}">
        <p14:creationId xmlns:p14="http://schemas.microsoft.com/office/powerpoint/2010/main" val="812289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NAV fluctuates daily</a:t>
            </a:r>
            <a:endParaRPr lang="en-US" dirty="0"/>
          </a:p>
        </p:txBody>
      </p:sp>
      <p:sp>
        <p:nvSpPr>
          <p:cNvPr id="4" name="Slide Number Placeholder 3"/>
          <p:cNvSpPr>
            <a:spLocks noGrp="1"/>
          </p:cNvSpPr>
          <p:nvPr>
            <p:ph type="sldNum" sz="quarter" idx="10"/>
          </p:nvPr>
        </p:nvSpPr>
        <p:spPr/>
        <p:txBody>
          <a:bodyPr/>
          <a:lstStyle/>
          <a:p>
            <a:fld id="{C29E5BDD-FFFA-4507-BC4C-32BD41891214}" type="slidenum">
              <a:rPr lang="en-US" smtClean="0"/>
              <a:t>10</a:t>
            </a:fld>
            <a:endParaRPr lang="en-US"/>
          </a:p>
        </p:txBody>
      </p:sp>
    </p:spTree>
    <p:extLst>
      <p:ext uri="{BB962C8B-B14F-4D97-AF65-F5344CB8AC3E}">
        <p14:creationId xmlns:p14="http://schemas.microsoft.com/office/powerpoint/2010/main" val="3600099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certain proportion of a member country's quota is specified as its reserve tranche. The member country can access its reserve tranche funds at its discretion, and is not under an immediate obligation to repay those funds to the IMF. Member nation reserve tranches are typically 25% of the member's quota. </a:t>
            </a:r>
            <a:endParaRPr lang="en-US" dirty="0"/>
          </a:p>
        </p:txBody>
      </p:sp>
      <p:sp>
        <p:nvSpPr>
          <p:cNvPr id="4" name="Slide Number Placeholder 3"/>
          <p:cNvSpPr>
            <a:spLocks noGrp="1"/>
          </p:cNvSpPr>
          <p:nvPr>
            <p:ph type="sldNum" sz="quarter" idx="10"/>
          </p:nvPr>
        </p:nvSpPr>
        <p:spPr/>
        <p:txBody>
          <a:bodyPr/>
          <a:lstStyle/>
          <a:p>
            <a:fld id="{18108FC9-0073-45F2-978F-5795EF1A9C57}" type="slidenum">
              <a:rPr lang="en-US" smtClean="0"/>
              <a:t>79</a:t>
            </a:fld>
            <a:endParaRPr lang="en-US"/>
          </a:p>
        </p:txBody>
      </p:sp>
    </p:spTree>
    <p:extLst>
      <p:ext uri="{BB962C8B-B14F-4D97-AF65-F5344CB8AC3E}">
        <p14:creationId xmlns:p14="http://schemas.microsoft.com/office/powerpoint/2010/main" val="2972076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Trench position</a:t>
            </a:r>
            <a:endParaRPr lang="en-US" dirty="0"/>
          </a:p>
        </p:txBody>
      </p:sp>
      <p:sp>
        <p:nvSpPr>
          <p:cNvPr id="4" name="Slide Number Placeholder 3"/>
          <p:cNvSpPr>
            <a:spLocks noGrp="1"/>
          </p:cNvSpPr>
          <p:nvPr>
            <p:ph type="sldNum" sz="quarter" idx="10"/>
          </p:nvPr>
        </p:nvSpPr>
        <p:spPr/>
        <p:txBody>
          <a:bodyPr/>
          <a:lstStyle/>
          <a:p>
            <a:fld id="{EA74AF3D-566F-467A-A261-28EF7D584B21}" type="slidenum">
              <a:rPr lang="en-US" smtClean="0"/>
              <a:t>82</a:t>
            </a:fld>
            <a:endParaRPr lang="en-US"/>
          </a:p>
        </p:txBody>
      </p:sp>
    </p:spTree>
    <p:extLst>
      <p:ext uri="{BB962C8B-B14F-4D97-AF65-F5344CB8AC3E}">
        <p14:creationId xmlns:p14="http://schemas.microsoft.com/office/powerpoint/2010/main" val="1336628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Securities depository ltd.</a:t>
            </a:r>
            <a:endParaRPr lang="en-US" dirty="0"/>
          </a:p>
        </p:txBody>
      </p:sp>
      <p:sp>
        <p:nvSpPr>
          <p:cNvPr id="4" name="Slide Number Placeholder 3"/>
          <p:cNvSpPr>
            <a:spLocks noGrp="1"/>
          </p:cNvSpPr>
          <p:nvPr>
            <p:ph type="sldNum" sz="quarter" idx="10"/>
          </p:nvPr>
        </p:nvSpPr>
        <p:spPr/>
        <p:txBody>
          <a:bodyPr/>
          <a:lstStyle/>
          <a:p>
            <a:fld id="{EA74AF3D-566F-467A-A261-28EF7D584B21}" type="slidenum">
              <a:rPr lang="en-US" smtClean="0"/>
              <a:t>13</a:t>
            </a:fld>
            <a:endParaRPr lang="en-US"/>
          </a:p>
        </p:txBody>
      </p:sp>
    </p:spTree>
    <p:extLst>
      <p:ext uri="{BB962C8B-B14F-4D97-AF65-F5344CB8AC3E}">
        <p14:creationId xmlns:p14="http://schemas.microsoft.com/office/powerpoint/2010/main" val="316385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Sami</a:t>
            </a:r>
            <a:r>
              <a:rPr lang="en-US" baseline="0" dirty="0" smtClean="0"/>
              <a:t> song</a:t>
            </a:r>
            <a:endParaRPr lang="en-US" dirty="0" smtClean="0"/>
          </a:p>
        </p:txBody>
      </p:sp>
      <p:sp>
        <p:nvSpPr>
          <p:cNvPr id="4" name="Slide Number Placeholder 3"/>
          <p:cNvSpPr>
            <a:spLocks noGrp="1"/>
          </p:cNvSpPr>
          <p:nvPr>
            <p:ph type="sldNum" sz="quarter" idx="10"/>
          </p:nvPr>
        </p:nvSpPr>
        <p:spPr/>
        <p:txBody>
          <a:bodyPr/>
          <a:lstStyle/>
          <a:p>
            <a:fld id="{EA74AF3D-566F-467A-A261-28EF7D584B21}" type="slidenum">
              <a:rPr lang="en-US" smtClean="0"/>
              <a:t>18</a:t>
            </a:fld>
            <a:endParaRPr lang="en-US"/>
          </a:p>
        </p:txBody>
      </p:sp>
    </p:spTree>
    <p:extLst>
      <p:ext uri="{BB962C8B-B14F-4D97-AF65-F5344CB8AC3E}">
        <p14:creationId xmlns:p14="http://schemas.microsoft.com/office/powerpoint/2010/main" val="3696558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Debit: outgoing</a:t>
            </a:r>
          </a:p>
          <a:p>
            <a:r>
              <a:rPr lang="en-US" dirty="0" smtClean="0"/>
              <a:t>Credit: incoming</a:t>
            </a:r>
            <a:endParaRPr lang="en-US" dirty="0"/>
          </a:p>
        </p:txBody>
      </p:sp>
      <p:sp>
        <p:nvSpPr>
          <p:cNvPr id="4" name="Slide Number Placeholder 3"/>
          <p:cNvSpPr>
            <a:spLocks noGrp="1"/>
          </p:cNvSpPr>
          <p:nvPr>
            <p:ph type="sldNum" sz="quarter" idx="10"/>
          </p:nvPr>
        </p:nvSpPr>
        <p:spPr/>
        <p:txBody>
          <a:bodyPr/>
          <a:lstStyle/>
          <a:p>
            <a:fld id="{18108FC9-0073-45F2-978F-5795EF1A9C57}" type="slidenum">
              <a:rPr lang="en-US" smtClean="0"/>
              <a:t>19</a:t>
            </a:fld>
            <a:endParaRPr lang="en-US"/>
          </a:p>
        </p:txBody>
      </p:sp>
    </p:spTree>
    <p:extLst>
      <p:ext uri="{BB962C8B-B14F-4D97-AF65-F5344CB8AC3E}">
        <p14:creationId xmlns:p14="http://schemas.microsoft.com/office/powerpoint/2010/main" val="1460046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Sami</a:t>
            </a:r>
            <a:r>
              <a:rPr lang="en-US" baseline="0" dirty="0" smtClean="0"/>
              <a:t> song</a:t>
            </a:r>
            <a:endParaRPr lang="en-US" dirty="0" smtClean="0"/>
          </a:p>
        </p:txBody>
      </p:sp>
      <p:sp>
        <p:nvSpPr>
          <p:cNvPr id="4" name="Slide Number Placeholder 3"/>
          <p:cNvSpPr>
            <a:spLocks noGrp="1"/>
          </p:cNvSpPr>
          <p:nvPr>
            <p:ph type="sldNum" sz="quarter" idx="10"/>
          </p:nvPr>
        </p:nvSpPr>
        <p:spPr/>
        <p:txBody>
          <a:bodyPr/>
          <a:lstStyle/>
          <a:p>
            <a:fld id="{EA74AF3D-566F-467A-A261-28EF7D584B21}" type="slidenum">
              <a:rPr lang="en-US" smtClean="0"/>
              <a:t>20</a:t>
            </a:fld>
            <a:endParaRPr lang="en-US"/>
          </a:p>
        </p:txBody>
      </p:sp>
    </p:spTree>
    <p:extLst>
      <p:ext uri="{BB962C8B-B14F-4D97-AF65-F5344CB8AC3E}">
        <p14:creationId xmlns:p14="http://schemas.microsoft.com/office/powerpoint/2010/main" val="1928009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Sami</a:t>
            </a:r>
            <a:r>
              <a:rPr lang="en-US" baseline="0" dirty="0" smtClean="0"/>
              <a:t> song</a:t>
            </a:r>
            <a:endParaRPr lang="en-US" dirty="0" smtClean="0"/>
          </a:p>
        </p:txBody>
      </p:sp>
      <p:sp>
        <p:nvSpPr>
          <p:cNvPr id="4" name="Slide Number Placeholder 3"/>
          <p:cNvSpPr>
            <a:spLocks noGrp="1"/>
          </p:cNvSpPr>
          <p:nvPr>
            <p:ph type="sldNum" sz="quarter" idx="10"/>
          </p:nvPr>
        </p:nvSpPr>
        <p:spPr/>
        <p:txBody>
          <a:bodyPr/>
          <a:lstStyle/>
          <a:p>
            <a:fld id="{EA74AF3D-566F-467A-A261-28EF7D584B21}" type="slidenum">
              <a:rPr lang="en-US" smtClean="0"/>
              <a:t>25</a:t>
            </a:fld>
            <a:endParaRPr lang="en-US"/>
          </a:p>
        </p:txBody>
      </p:sp>
    </p:spTree>
    <p:extLst>
      <p:ext uri="{BB962C8B-B14F-4D97-AF65-F5344CB8AC3E}">
        <p14:creationId xmlns:p14="http://schemas.microsoft.com/office/powerpoint/2010/main" val="1578106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Kishor </a:t>
            </a:r>
            <a:r>
              <a:rPr lang="en-US" dirty="0" err="1" smtClean="0"/>
              <a:t>Biyani</a:t>
            </a:r>
            <a:r>
              <a:rPr lang="en-US" dirty="0" smtClean="0"/>
              <a:t>,</a:t>
            </a:r>
            <a:r>
              <a:rPr lang="en-US" baseline="0" dirty="0" smtClean="0"/>
              <a:t> Future group, </a:t>
            </a:r>
            <a:r>
              <a:rPr lang="en-US" baseline="0" dirty="0" err="1" smtClean="0"/>
              <a:t>Pantaloon</a:t>
            </a:r>
            <a:endParaRPr lang="en-US" dirty="0"/>
          </a:p>
        </p:txBody>
      </p:sp>
      <p:sp>
        <p:nvSpPr>
          <p:cNvPr id="4" name="Slide Number Placeholder 3"/>
          <p:cNvSpPr>
            <a:spLocks noGrp="1"/>
          </p:cNvSpPr>
          <p:nvPr>
            <p:ph type="sldNum" sz="quarter" idx="10"/>
          </p:nvPr>
        </p:nvSpPr>
        <p:spPr/>
        <p:txBody>
          <a:bodyPr/>
          <a:lstStyle/>
          <a:p>
            <a:fld id="{EA74AF3D-566F-467A-A261-28EF7D584B21}" type="slidenum">
              <a:rPr lang="en-US" smtClean="0"/>
              <a:t>36</a:t>
            </a:fld>
            <a:endParaRPr lang="en-US"/>
          </a:p>
        </p:txBody>
      </p:sp>
    </p:spTree>
    <p:extLst>
      <p:ext uri="{BB962C8B-B14F-4D97-AF65-F5344CB8AC3E}">
        <p14:creationId xmlns:p14="http://schemas.microsoft.com/office/powerpoint/2010/main" val="3027920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Kishor </a:t>
            </a:r>
            <a:r>
              <a:rPr lang="en-US" dirty="0" err="1" smtClean="0"/>
              <a:t>Biyani</a:t>
            </a:r>
            <a:r>
              <a:rPr lang="en-US" dirty="0" smtClean="0"/>
              <a:t>,</a:t>
            </a:r>
            <a:r>
              <a:rPr lang="en-US" baseline="0" dirty="0" smtClean="0"/>
              <a:t> Future group, </a:t>
            </a:r>
            <a:r>
              <a:rPr lang="en-US" baseline="0" dirty="0" err="1" smtClean="0"/>
              <a:t>Pantaloon</a:t>
            </a:r>
            <a:endParaRPr lang="en-US" dirty="0"/>
          </a:p>
        </p:txBody>
      </p:sp>
      <p:sp>
        <p:nvSpPr>
          <p:cNvPr id="4" name="Slide Number Placeholder 3"/>
          <p:cNvSpPr>
            <a:spLocks noGrp="1"/>
          </p:cNvSpPr>
          <p:nvPr>
            <p:ph type="sldNum" sz="quarter" idx="10"/>
          </p:nvPr>
        </p:nvSpPr>
        <p:spPr/>
        <p:txBody>
          <a:bodyPr/>
          <a:lstStyle/>
          <a:p>
            <a:fld id="{EA74AF3D-566F-467A-A261-28EF7D584B21}" type="slidenum">
              <a:rPr lang="en-US" smtClean="0"/>
              <a:t>37</a:t>
            </a:fld>
            <a:endParaRPr lang="en-US"/>
          </a:p>
        </p:txBody>
      </p:sp>
    </p:spTree>
    <p:extLst>
      <p:ext uri="{BB962C8B-B14F-4D97-AF65-F5344CB8AC3E}">
        <p14:creationId xmlns:p14="http://schemas.microsoft.com/office/powerpoint/2010/main" val="3460759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Kishor </a:t>
            </a:r>
            <a:r>
              <a:rPr lang="en-US" dirty="0" err="1" smtClean="0"/>
              <a:t>Biyani</a:t>
            </a:r>
            <a:r>
              <a:rPr lang="en-US" dirty="0" smtClean="0"/>
              <a:t>,</a:t>
            </a:r>
            <a:r>
              <a:rPr lang="en-US" baseline="0" dirty="0" smtClean="0"/>
              <a:t> Future group, </a:t>
            </a:r>
            <a:r>
              <a:rPr lang="en-US" baseline="0" dirty="0" err="1" smtClean="0"/>
              <a:t>Pantaloon</a:t>
            </a:r>
            <a:endParaRPr lang="en-US" dirty="0"/>
          </a:p>
        </p:txBody>
      </p:sp>
      <p:sp>
        <p:nvSpPr>
          <p:cNvPr id="4" name="Slide Number Placeholder 3"/>
          <p:cNvSpPr>
            <a:spLocks noGrp="1"/>
          </p:cNvSpPr>
          <p:nvPr>
            <p:ph type="sldNum" sz="quarter" idx="10"/>
          </p:nvPr>
        </p:nvSpPr>
        <p:spPr/>
        <p:txBody>
          <a:bodyPr/>
          <a:lstStyle/>
          <a:p>
            <a:fld id="{EA74AF3D-566F-467A-A261-28EF7D584B21}" type="slidenum">
              <a:rPr lang="en-US" smtClean="0"/>
              <a:t>38</a:t>
            </a:fld>
            <a:endParaRPr lang="en-US"/>
          </a:p>
        </p:txBody>
      </p:sp>
    </p:spTree>
    <p:extLst>
      <p:ext uri="{BB962C8B-B14F-4D97-AF65-F5344CB8AC3E}">
        <p14:creationId xmlns:p14="http://schemas.microsoft.com/office/powerpoint/2010/main" val="22351646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Franklin Gothic Demi" panose="020B07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600">
                <a:latin typeface="Franklin Gothic Demi" panose="020B0703020102020204" pitchFamily="34" charset="0"/>
                <a:ea typeface="Segoe UI Black" panose="020B0A02040204020203" pitchFamily="34" charset="0"/>
                <a:cs typeface="Segoe UI Black" panose="020B0A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8B553A1D-5025-4CF8-9865-8F178138CE7B}" type="datetimeFigureOut">
              <a:rPr lang="en-US" smtClean="0"/>
              <a:t>19-Feb-15</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F062ECE9-062B-4049-8868-5AB493227627}" type="slidenum">
              <a:rPr lang="en-US" smtClean="0"/>
              <a:t>‹#›</a:t>
            </a:fld>
            <a:endParaRPr lang="en-US"/>
          </a:p>
        </p:txBody>
      </p:sp>
      <p:pic>
        <p:nvPicPr>
          <p:cNvPr id="7" name="Picture 6"/>
          <p:cNvPicPr>
            <a:picLocks noChangeAspect="1"/>
          </p:cNvPicPr>
          <p:nvPr/>
        </p:nvPicPr>
        <p:blipFill>
          <a:blip r:embed="rId2"/>
          <a:stretch>
            <a:fillRect/>
          </a:stretch>
        </p:blipFill>
        <p:spPr>
          <a:xfrm rot="16200000">
            <a:off x="9632754" y="2885257"/>
            <a:ext cx="4089836" cy="1028656"/>
          </a:xfrm>
          <a:prstGeom prst="rect">
            <a:avLst/>
          </a:prstGeom>
        </p:spPr>
      </p:pic>
    </p:spTree>
    <p:extLst>
      <p:ext uri="{BB962C8B-B14F-4D97-AF65-F5344CB8AC3E}">
        <p14:creationId xmlns:p14="http://schemas.microsoft.com/office/powerpoint/2010/main" val="15472250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cience">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B553A1D-5025-4CF8-9865-8F178138CE7B}" type="datetimeFigureOut">
              <a:rPr lang="en-US" smtClean="0"/>
              <a:t>19-Feb-15</a:t>
            </a:fld>
            <a:endParaRPr lang="en-US"/>
          </a:p>
        </p:txBody>
      </p:sp>
      <p:sp>
        <p:nvSpPr>
          <p:cNvPr id="6" name="Slide Number Placeholder 5"/>
          <p:cNvSpPr>
            <a:spLocks noGrp="1"/>
          </p:cNvSpPr>
          <p:nvPr>
            <p:ph type="sldNum" sz="quarter" idx="12"/>
          </p:nvPr>
        </p:nvSpPr>
        <p:spPr/>
        <p:txBody>
          <a:bodyPr/>
          <a:lstStyle/>
          <a:p>
            <a:fld id="{F062ECE9-062B-4049-8868-5AB493227627}" type="slidenum">
              <a:rPr lang="en-US" smtClean="0"/>
              <a:t>‹#›</a:t>
            </a:fld>
            <a:endParaRPr lang="en-US"/>
          </a:p>
        </p:txBody>
      </p:sp>
      <p:sp>
        <p:nvSpPr>
          <p:cNvPr id="8" name="Title 1"/>
          <p:cNvSpPr>
            <a:spLocks noGrp="1"/>
          </p:cNvSpPr>
          <p:nvPr>
            <p:ph type="title"/>
          </p:nvPr>
        </p:nvSpPr>
        <p:spPr>
          <a:xfrm>
            <a:off x="8881533" y="646330"/>
            <a:ext cx="3089805" cy="2274669"/>
          </a:xfrm>
          <a:prstGeom prst="flowChartDocument">
            <a:avLst/>
          </a:prstGeom>
          <a:solidFill>
            <a:schemeClr val="bg2"/>
          </a:solidFill>
          <a:ln w="19050">
            <a:solidFill>
              <a:srgbClr val="F58120"/>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F58120"/>
          </a:soli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7863" y="2374677"/>
            <a:ext cx="2637144" cy="3981673"/>
          </a:xfrm>
          <a:prstGeom prst="rect">
            <a:avLst/>
          </a:prstGeom>
        </p:spPr>
      </p:pic>
    </p:spTree>
    <p:extLst>
      <p:ext uri="{BB962C8B-B14F-4D97-AF65-F5344CB8AC3E}">
        <p14:creationId xmlns:p14="http://schemas.microsoft.com/office/powerpoint/2010/main" val="296169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CQ">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14400"/>
            <a:ext cx="10515600" cy="5262563"/>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B553A1D-5025-4CF8-9865-8F178138CE7B}" type="datetimeFigureOut">
              <a:rPr lang="en-US" smtClean="0"/>
              <a:t>19-Feb-15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62ECE9-062B-4049-8868-5AB493227627}" type="slidenum">
              <a:rPr lang="en-US" smtClean="0"/>
              <a:t>‹#›</a:t>
            </a:fld>
            <a:endParaRPr lang="en-US"/>
          </a:p>
        </p:txBody>
      </p:sp>
      <p:sp>
        <p:nvSpPr>
          <p:cNvPr id="8"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Heavy" panose="020B09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9" name="TextBox 8"/>
          <p:cNvSpPr txBox="1"/>
          <p:nvPr/>
        </p:nvSpPr>
        <p:spPr>
          <a:xfrm>
            <a:off x="1574099" y="6053697"/>
            <a:ext cx="9382125" cy="646331"/>
          </a:xfrm>
          <a:prstGeom prst="rect">
            <a:avLst/>
          </a:prstGeom>
          <a:solidFill>
            <a:schemeClr val="accent6">
              <a:lumMod val="20000"/>
              <a:lumOff val="80000"/>
            </a:schemeClr>
          </a:solidFill>
        </p:spPr>
        <p:txBody>
          <a:bodyPr wrap="square" rtlCol="0">
            <a:spAutoFit/>
          </a:bodyPr>
          <a:lstStyle/>
          <a:p>
            <a:pPr algn="ctr"/>
            <a:r>
              <a:rPr lang="en-US" sz="3600" dirty="0" smtClean="0">
                <a:latin typeface="Franklin Gothic Demi Cond" panose="020B0706030402020204" pitchFamily="34" charset="0"/>
              </a:rPr>
              <a:t>1. Skip                     2. Attempt          3. Mark n Review</a:t>
            </a:r>
            <a:endParaRPr lang="en-US" sz="3600" dirty="0">
              <a:latin typeface="Franklin Gothic Demi Cond" panose="020B0706030402020204" pitchFamily="34" charset="0"/>
            </a:endParaRPr>
          </a:p>
        </p:txBody>
      </p:sp>
      <p:pic>
        <p:nvPicPr>
          <p:cNvPr id="10" name="Picture 9"/>
          <p:cNvPicPr>
            <a:picLocks noChangeAspect="1"/>
          </p:cNvPicPr>
          <p:nvPr/>
        </p:nvPicPr>
        <p:blipFill>
          <a:blip r:embed="rId2"/>
          <a:stretch>
            <a:fillRect/>
          </a:stretch>
        </p:blipFill>
        <p:spPr>
          <a:xfrm rot="16200000">
            <a:off x="9632754" y="2885257"/>
            <a:ext cx="4089836" cy="1028656"/>
          </a:xfrm>
          <a:prstGeom prst="rect">
            <a:avLst/>
          </a:prstGeom>
        </p:spPr>
      </p:pic>
    </p:spTree>
    <p:extLst>
      <p:ext uri="{BB962C8B-B14F-4D97-AF65-F5344CB8AC3E}">
        <p14:creationId xmlns:p14="http://schemas.microsoft.com/office/powerpoint/2010/main" val="1636175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8200" y="465138"/>
            <a:ext cx="10515600" cy="2218795"/>
          </a:xfrm>
        </p:spPr>
        <p:txBody>
          <a:bodyPr anchor="ctr"/>
          <a:lstStyle>
            <a:lvl1pPr algn="ctr">
              <a:defRPr sz="6000">
                <a:solidFill>
                  <a:schemeClr val="accent6">
                    <a:lumMod val="20000"/>
                    <a:lumOff val="80000"/>
                  </a:schemeClr>
                </a:solidFill>
                <a:latin typeface="Franklin Gothic Heavy" panose="020B0903020102020204"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831850" y="2921000"/>
            <a:ext cx="10515600" cy="3168651"/>
          </a:xfrm>
        </p:spPr>
        <p:txBody>
          <a:bodyPr>
            <a:normAutofit/>
          </a:bodyPr>
          <a:lstStyle>
            <a:lvl1pPr marL="457200" indent="-457200" algn="l">
              <a:buFont typeface="+mj-lt"/>
              <a:buAutoNum type="arabicPeriod"/>
              <a:defRPr sz="4400">
                <a:solidFill>
                  <a:schemeClr val="bg1"/>
                </a:solidFill>
                <a:latin typeface="Franklin Gothic Demi Cond" panose="020B07060304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B553A1D-5025-4CF8-9865-8F178138CE7B}" type="datetimeFigureOut">
              <a:rPr lang="en-US" smtClean="0"/>
              <a:t>19-Feb-15</a:t>
            </a:fld>
            <a:endParaRPr lang="en-US"/>
          </a:p>
        </p:txBody>
      </p:sp>
      <p:sp>
        <p:nvSpPr>
          <p:cNvPr id="6" name="Slide Number Placeholder 5"/>
          <p:cNvSpPr>
            <a:spLocks noGrp="1"/>
          </p:cNvSpPr>
          <p:nvPr>
            <p:ph type="sldNum" sz="quarter" idx="12"/>
          </p:nvPr>
        </p:nvSpPr>
        <p:spPr/>
        <p:txBody>
          <a:bodyPr/>
          <a:lstStyle/>
          <a:p>
            <a:fld id="{F062ECE9-062B-4049-8868-5AB493227627}" type="slidenum">
              <a:rPr lang="en-US" smtClean="0"/>
              <a:t>‹#›</a:t>
            </a:fld>
            <a:endParaRPr lang="en-US"/>
          </a:p>
        </p:txBody>
      </p:sp>
      <p:pic>
        <p:nvPicPr>
          <p:cNvPr id="7" name="Picture 6"/>
          <p:cNvPicPr>
            <a:picLocks noChangeAspect="1"/>
          </p:cNvPicPr>
          <p:nvPr/>
        </p:nvPicPr>
        <p:blipFill>
          <a:blip r:embed="rId2"/>
          <a:stretch>
            <a:fillRect/>
          </a:stretch>
        </p:blipFill>
        <p:spPr>
          <a:xfrm>
            <a:off x="4521200" y="6131387"/>
            <a:ext cx="2972018" cy="747508"/>
          </a:xfrm>
          <a:prstGeom prst="rect">
            <a:avLst/>
          </a:prstGeom>
        </p:spPr>
      </p:pic>
    </p:spTree>
    <p:extLst>
      <p:ext uri="{BB962C8B-B14F-4D97-AF65-F5344CB8AC3E}">
        <p14:creationId xmlns:p14="http://schemas.microsoft.com/office/powerpoint/2010/main" val="312039410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020034"/>
            <a:ext cx="5181600" cy="5156929"/>
          </a:xfrm>
          <a:solidFill>
            <a:schemeClr val="tx1"/>
          </a:solidFill>
          <a:ln w="76200">
            <a:solidFill>
              <a:srgbClr val="92D050"/>
            </a:solidFill>
          </a:ln>
        </p:spPr>
        <p:txBody>
          <a:bodyPr>
            <a:normAutofit/>
          </a:bodyPr>
          <a:lstStyle>
            <a:lvl1pPr>
              <a:defRPr sz="3600">
                <a:solidFill>
                  <a:schemeClr val="bg1"/>
                </a:solidFill>
                <a:latin typeface="Franklin Gothic Demi" panose="020B0703020102020204" pitchFamily="34" charset="0"/>
              </a:defRPr>
            </a:lvl1pPr>
            <a:lvl2pPr>
              <a:defRPr sz="3600">
                <a:solidFill>
                  <a:schemeClr val="bg1"/>
                </a:solidFill>
                <a:latin typeface="Franklin Gothic Demi" panose="020B0703020102020204" pitchFamily="34" charset="0"/>
              </a:defRPr>
            </a:lvl2pPr>
            <a:lvl3pPr>
              <a:defRPr sz="3600">
                <a:solidFill>
                  <a:schemeClr val="bg1"/>
                </a:solidFill>
                <a:latin typeface="Franklin Gothic Demi" panose="020B0703020102020204" pitchFamily="34" charset="0"/>
              </a:defRPr>
            </a:lvl3pPr>
            <a:lvl4pPr>
              <a:defRPr sz="3600">
                <a:solidFill>
                  <a:schemeClr val="bg1"/>
                </a:solidFill>
                <a:latin typeface="Franklin Gothic Demi" panose="020B0703020102020204" pitchFamily="34" charset="0"/>
              </a:defRPr>
            </a:lvl4pPr>
            <a:lvl5pPr>
              <a:defRPr sz="3600">
                <a:solidFill>
                  <a:schemeClr val="bg1"/>
                </a:solidFill>
                <a:latin typeface="Franklin Gothic Demi" panose="020B07030201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020034"/>
            <a:ext cx="5181600" cy="5156929"/>
          </a:xfrm>
          <a:solidFill>
            <a:schemeClr val="tx1"/>
          </a:solidFill>
          <a:ln w="76200">
            <a:solidFill>
              <a:srgbClr val="00B0F0"/>
            </a:solidFill>
          </a:ln>
        </p:spPr>
        <p:txBody>
          <a:bodyPr>
            <a:normAutofit/>
          </a:bodyPr>
          <a:lstStyle>
            <a:lvl1pPr>
              <a:defRPr sz="3600">
                <a:solidFill>
                  <a:schemeClr val="bg1"/>
                </a:solidFill>
                <a:latin typeface="Franklin Gothic Demi" panose="020B0703020102020204" pitchFamily="34" charset="0"/>
              </a:defRPr>
            </a:lvl1pPr>
            <a:lvl2pPr>
              <a:defRPr sz="3600">
                <a:solidFill>
                  <a:schemeClr val="bg1"/>
                </a:solidFill>
                <a:latin typeface="Franklin Gothic Demi" panose="020B0703020102020204" pitchFamily="34" charset="0"/>
              </a:defRPr>
            </a:lvl2pPr>
            <a:lvl3pPr>
              <a:defRPr sz="3600">
                <a:solidFill>
                  <a:schemeClr val="bg1"/>
                </a:solidFill>
                <a:latin typeface="Franklin Gothic Demi" panose="020B0703020102020204" pitchFamily="34" charset="0"/>
              </a:defRPr>
            </a:lvl3pPr>
            <a:lvl4pPr>
              <a:defRPr sz="3600">
                <a:solidFill>
                  <a:schemeClr val="bg1"/>
                </a:solidFill>
                <a:latin typeface="Franklin Gothic Demi" panose="020B0703020102020204" pitchFamily="34" charset="0"/>
              </a:defRPr>
            </a:lvl4pPr>
            <a:lvl5pPr>
              <a:defRPr sz="3600">
                <a:solidFill>
                  <a:schemeClr val="bg1"/>
                </a:solidFill>
                <a:latin typeface="Franklin Gothic Demi" panose="020B07030201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B553A1D-5025-4CF8-9865-8F178138CE7B}" type="datetimeFigureOut">
              <a:rPr lang="en-US" smtClean="0"/>
              <a:t>19-Feb-15</a:t>
            </a:fld>
            <a:endParaRPr lang="en-US"/>
          </a:p>
        </p:txBody>
      </p:sp>
      <p:sp>
        <p:nvSpPr>
          <p:cNvPr id="7" name="Slide Number Placeholder 6"/>
          <p:cNvSpPr>
            <a:spLocks noGrp="1"/>
          </p:cNvSpPr>
          <p:nvPr>
            <p:ph type="sldNum" sz="quarter" idx="12"/>
          </p:nvPr>
        </p:nvSpPr>
        <p:spPr/>
        <p:txBody>
          <a:bodyPr/>
          <a:lstStyle/>
          <a:p>
            <a:fld id="{F062ECE9-062B-4049-8868-5AB493227627}" type="slidenum">
              <a:rPr lang="en-US" smtClean="0"/>
              <a:t>‹#›</a:t>
            </a:fld>
            <a:endParaRPr lang="en-US"/>
          </a:p>
        </p:txBody>
      </p:sp>
      <p:sp>
        <p:nvSpPr>
          <p:cNvPr id="10"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Heavy" panose="020B09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9" name="Picture 8"/>
          <p:cNvPicPr>
            <a:picLocks noChangeAspect="1"/>
          </p:cNvPicPr>
          <p:nvPr/>
        </p:nvPicPr>
        <p:blipFill>
          <a:blip r:embed="rId2"/>
          <a:stretch>
            <a:fillRect/>
          </a:stretch>
        </p:blipFill>
        <p:spPr>
          <a:xfrm>
            <a:off x="4521200" y="6131387"/>
            <a:ext cx="2972018" cy="747508"/>
          </a:xfrm>
          <a:prstGeom prst="rect">
            <a:avLst/>
          </a:prstGeom>
        </p:spPr>
      </p:pic>
      <p:cxnSp>
        <p:nvCxnSpPr>
          <p:cNvPr id="8" name="Straight Connector 7"/>
          <p:cNvCxnSpPr/>
          <p:nvPr/>
        </p:nvCxnSpPr>
        <p:spPr>
          <a:xfrm flipH="1">
            <a:off x="6087533" y="1066800"/>
            <a:ext cx="8467"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3045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bg/>
                                          </p:spTgt>
                                        </p:tgtEl>
                                        <p:attrNameLst>
                                          <p:attrName>style.visibility</p:attrName>
                                        </p:attrNameLst>
                                      </p:cBhvr>
                                      <p:to>
                                        <p:strVal val="visible"/>
                                      </p:to>
                                    </p:set>
                                    <p:animEffect transition="in" filter="fade">
                                      <p:cBhvr>
                                        <p:cTn id="29" dur="500"/>
                                        <p:tgtEl>
                                          <p:spTgt spid="4">
                                            <p:bg/>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xEl>
                                              <p:pRg st="0" end="0"/>
                                            </p:txEl>
                                          </p:spTgt>
                                        </p:tgtEl>
                                        <p:attrNameLst>
                                          <p:attrName>style.visibility</p:attrName>
                                        </p:attrNameLst>
                                      </p:cBhvr>
                                      <p:to>
                                        <p:strVal val="visible"/>
                                      </p:to>
                                    </p:set>
                                    <p:animEffect transition="in" filter="fade">
                                      <p:cBhvr>
                                        <p:cTn id="34" dur="500"/>
                                        <p:tgtEl>
                                          <p:spTgt spid="4">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Effect transition="in" filter="fade">
                                      <p:cBhvr>
                                        <p:cTn id="37" dur="500"/>
                                        <p:tgtEl>
                                          <p:spTgt spid="4">
                                            <p:txEl>
                                              <p:pRg st="1" end="1"/>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2" end="2"/>
                                            </p:txEl>
                                          </p:spTgt>
                                        </p:tgtEl>
                                        <p:attrNameLst>
                                          <p:attrName>style.visibility</p:attrName>
                                        </p:attrNameLst>
                                      </p:cBhvr>
                                      <p:to>
                                        <p:strVal val="visible"/>
                                      </p:to>
                                    </p:set>
                                    <p:animEffect transition="in" filter="fade">
                                      <p:cBhvr>
                                        <p:cTn id="40" dur="500"/>
                                        <p:tgtEl>
                                          <p:spTgt spid="4">
                                            <p:txEl>
                                              <p:pRg st="2" end="2"/>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Effect transition="in" filter="fade">
                                      <p:cBhvr>
                                        <p:cTn id="43" dur="500"/>
                                        <p:tgtEl>
                                          <p:spTgt spid="4">
                                            <p:txEl>
                                              <p:pRg st="3" end="3"/>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Effect transition="in" filter="fade">
                                      <p:cBhvr>
                                        <p:cTn id="46"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tmplLst>
          <p:tmpl>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animBg="1">
        <p:tmplLst>
          <p:tmpl>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hoto-left-text-righ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90130" y="1020034"/>
            <a:ext cx="4035641" cy="5156929"/>
          </a:xfrm>
          <a:solidFill>
            <a:schemeClr val="tx1"/>
          </a:solidFill>
          <a:ln w="76200">
            <a:solidFill>
              <a:srgbClr val="92D050"/>
            </a:solidFill>
          </a:ln>
        </p:spPr>
        <p:txBody>
          <a:bodyPr>
            <a:normAutofit/>
          </a:bodyPr>
          <a:lstStyle>
            <a:lvl1pPr>
              <a:defRPr sz="3600">
                <a:solidFill>
                  <a:schemeClr val="bg1"/>
                </a:solidFill>
                <a:latin typeface="Franklin Gothic Demi" panose="020B0703020102020204" pitchFamily="34" charset="0"/>
              </a:defRPr>
            </a:lvl1pPr>
            <a:lvl2pPr>
              <a:defRPr sz="3600">
                <a:solidFill>
                  <a:schemeClr val="bg1"/>
                </a:solidFill>
                <a:latin typeface="Franklin Gothic Demi" panose="020B0703020102020204" pitchFamily="34" charset="0"/>
              </a:defRPr>
            </a:lvl2pPr>
            <a:lvl3pPr>
              <a:defRPr sz="3600">
                <a:solidFill>
                  <a:schemeClr val="bg1"/>
                </a:solidFill>
                <a:latin typeface="Franklin Gothic Demi" panose="020B0703020102020204" pitchFamily="34" charset="0"/>
              </a:defRPr>
            </a:lvl3pPr>
            <a:lvl4pPr>
              <a:defRPr sz="3600">
                <a:solidFill>
                  <a:schemeClr val="bg1"/>
                </a:solidFill>
                <a:latin typeface="Franklin Gothic Demi" panose="020B0703020102020204" pitchFamily="34" charset="0"/>
              </a:defRPr>
            </a:lvl4pPr>
            <a:lvl5pPr>
              <a:defRPr sz="3600">
                <a:solidFill>
                  <a:schemeClr val="bg1"/>
                </a:solidFill>
                <a:latin typeface="Franklin Gothic Demi" panose="020B07030201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376691" y="1020034"/>
            <a:ext cx="7483876" cy="5156929"/>
          </a:xfrm>
          <a:solidFill>
            <a:schemeClr val="tx1"/>
          </a:solidFill>
          <a:ln w="76200">
            <a:solidFill>
              <a:srgbClr val="00B0F0"/>
            </a:solidFill>
          </a:ln>
        </p:spPr>
        <p:txBody>
          <a:bodyPr>
            <a:normAutofit/>
          </a:bodyPr>
          <a:lstStyle>
            <a:lvl1pPr>
              <a:defRPr sz="3600">
                <a:solidFill>
                  <a:schemeClr val="bg1"/>
                </a:solidFill>
                <a:latin typeface="Franklin Gothic Demi" panose="020B0703020102020204" pitchFamily="34" charset="0"/>
              </a:defRPr>
            </a:lvl1pPr>
            <a:lvl2pPr>
              <a:defRPr sz="3600">
                <a:solidFill>
                  <a:schemeClr val="bg1"/>
                </a:solidFill>
                <a:latin typeface="Franklin Gothic Demi" panose="020B0703020102020204" pitchFamily="34" charset="0"/>
              </a:defRPr>
            </a:lvl2pPr>
            <a:lvl3pPr>
              <a:defRPr sz="3600">
                <a:solidFill>
                  <a:schemeClr val="bg1"/>
                </a:solidFill>
                <a:latin typeface="Franklin Gothic Demi" panose="020B0703020102020204" pitchFamily="34" charset="0"/>
              </a:defRPr>
            </a:lvl3pPr>
            <a:lvl4pPr>
              <a:defRPr sz="3600">
                <a:solidFill>
                  <a:schemeClr val="bg1"/>
                </a:solidFill>
                <a:latin typeface="Franklin Gothic Demi" panose="020B0703020102020204" pitchFamily="34" charset="0"/>
              </a:defRPr>
            </a:lvl4pPr>
            <a:lvl5pPr>
              <a:defRPr sz="3600">
                <a:solidFill>
                  <a:schemeClr val="bg1"/>
                </a:solidFill>
                <a:latin typeface="Franklin Gothic Demi" panose="020B07030201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8B553A1D-5025-4CF8-9865-8F178138CE7B}" type="datetimeFigureOut">
              <a:rPr lang="en-US" smtClean="0"/>
              <a:t>19-Feb-15</a:t>
            </a:fld>
            <a:endParaRPr lang="en-US"/>
          </a:p>
        </p:txBody>
      </p:sp>
      <p:sp>
        <p:nvSpPr>
          <p:cNvPr id="7" name="Slide Number Placeholder 6"/>
          <p:cNvSpPr>
            <a:spLocks noGrp="1"/>
          </p:cNvSpPr>
          <p:nvPr>
            <p:ph type="sldNum" sz="quarter" idx="12"/>
          </p:nvPr>
        </p:nvSpPr>
        <p:spPr/>
        <p:txBody>
          <a:bodyPr/>
          <a:lstStyle/>
          <a:p>
            <a:fld id="{F062ECE9-062B-4049-8868-5AB493227627}" type="slidenum">
              <a:rPr lang="en-US" smtClean="0"/>
              <a:t>‹#›</a:t>
            </a:fld>
            <a:endParaRPr lang="en-US"/>
          </a:p>
        </p:txBody>
      </p:sp>
      <p:sp>
        <p:nvSpPr>
          <p:cNvPr id="10" name="Title 1"/>
          <p:cNvSpPr>
            <a:spLocks noGrp="1"/>
          </p:cNvSpPr>
          <p:nvPr>
            <p:ph type="title"/>
          </p:nvPr>
        </p:nvSpPr>
        <p:spPr>
          <a:xfrm>
            <a:off x="190130" y="93848"/>
            <a:ext cx="1116367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Heavy" panose="020B0903020102020204" pitchFamily="34" charset="0"/>
                <a:ea typeface="Segoe UI Black" panose="020B0A02040204020203" pitchFamily="34" charset="0"/>
                <a:cs typeface="Segoe UI Black" panose="020B0A02040204020203" pitchFamily="34" charset="0"/>
              </a:defRPr>
            </a:lvl1pPr>
          </a:lstStyle>
          <a:p>
            <a:r>
              <a:rPr lang="en-US" dirty="0" smtClean="0"/>
              <a:t>Click to edit Master title style</a:t>
            </a:r>
            <a:endParaRPr lang="en-US" dirty="0"/>
          </a:p>
        </p:txBody>
      </p:sp>
      <p:pic>
        <p:nvPicPr>
          <p:cNvPr id="9" name="Picture 8"/>
          <p:cNvPicPr>
            <a:picLocks noChangeAspect="1"/>
          </p:cNvPicPr>
          <p:nvPr/>
        </p:nvPicPr>
        <p:blipFill>
          <a:blip r:embed="rId2"/>
          <a:stretch>
            <a:fillRect/>
          </a:stretch>
        </p:blipFill>
        <p:spPr>
          <a:xfrm>
            <a:off x="4521200" y="6131387"/>
            <a:ext cx="2972018" cy="747508"/>
          </a:xfrm>
          <a:prstGeom prst="rect">
            <a:avLst/>
          </a:prstGeom>
        </p:spPr>
      </p:pic>
    </p:spTree>
    <p:extLst>
      <p:ext uri="{BB962C8B-B14F-4D97-AF65-F5344CB8AC3E}">
        <p14:creationId xmlns:p14="http://schemas.microsoft.com/office/powerpoint/2010/main" val="4094703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bg/>
                                          </p:spTgt>
                                        </p:tgtEl>
                                        <p:attrNameLst>
                                          <p:attrName>style.visibility</p:attrName>
                                        </p:attrNameLst>
                                      </p:cBhvr>
                                      <p:to>
                                        <p:strVal val="visible"/>
                                      </p:to>
                                    </p:set>
                                    <p:animEffect transition="in" filter="fade">
                                      <p:cBhvr>
                                        <p:cTn id="29" dur="500"/>
                                        <p:tgtEl>
                                          <p:spTgt spid="4">
                                            <p:bg/>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xEl>
                                              <p:pRg st="0" end="0"/>
                                            </p:txEl>
                                          </p:spTgt>
                                        </p:tgtEl>
                                        <p:attrNameLst>
                                          <p:attrName>style.visibility</p:attrName>
                                        </p:attrNameLst>
                                      </p:cBhvr>
                                      <p:to>
                                        <p:strVal val="visible"/>
                                      </p:to>
                                    </p:set>
                                    <p:animEffect transition="in" filter="fade">
                                      <p:cBhvr>
                                        <p:cTn id="34" dur="500"/>
                                        <p:tgtEl>
                                          <p:spTgt spid="4">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Effect transition="in" filter="fade">
                                      <p:cBhvr>
                                        <p:cTn id="37" dur="500"/>
                                        <p:tgtEl>
                                          <p:spTgt spid="4">
                                            <p:txEl>
                                              <p:pRg st="1" end="1"/>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2" end="2"/>
                                            </p:txEl>
                                          </p:spTgt>
                                        </p:tgtEl>
                                        <p:attrNameLst>
                                          <p:attrName>style.visibility</p:attrName>
                                        </p:attrNameLst>
                                      </p:cBhvr>
                                      <p:to>
                                        <p:strVal val="visible"/>
                                      </p:to>
                                    </p:set>
                                    <p:animEffect transition="in" filter="fade">
                                      <p:cBhvr>
                                        <p:cTn id="40" dur="500"/>
                                        <p:tgtEl>
                                          <p:spTgt spid="4">
                                            <p:txEl>
                                              <p:pRg st="2" end="2"/>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Effect transition="in" filter="fade">
                                      <p:cBhvr>
                                        <p:cTn id="43" dur="500"/>
                                        <p:tgtEl>
                                          <p:spTgt spid="4">
                                            <p:txEl>
                                              <p:pRg st="3" end="3"/>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Effect transition="in" filter="fade">
                                      <p:cBhvr>
                                        <p:cTn id="46"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tmplLst>
          <p:tmpl>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animBg="1">
        <p:tmplLst>
          <p:tmpl>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795524"/>
            <a:ext cx="5157787"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36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1955800"/>
            <a:ext cx="5157787" cy="4255559"/>
          </a:xfrm>
        </p:spPr>
        <p:txBody>
          <a:bodyPr>
            <a:normAutofit/>
          </a:bodyPr>
          <a:lstStyle>
            <a:lvl1pPr marL="2286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1pPr>
            <a:lvl2pPr marL="6858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2pPr>
            <a:lvl3pPr marL="11430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3pPr>
            <a:lvl4pPr marL="16002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4pPr>
            <a:lvl5pPr marL="20574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196013" y="1955800"/>
            <a:ext cx="5157787" cy="4233863"/>
          </a:xfrm>
        </p:spPr>
        <p:txBody>
          <a:bodyPr>
            <a:normAutofit/>
          </a:bodyPr>
          <a:lstStyle>
            <a:lvl1pPr marL="228600" indent="-228600">
              <a:buClr>
                <a:srgbClr val="FFC000"/>
              </a:buClr>
              <a:buFont typeface="Wingdings" panose="05000000000000000000" pitchFamily="2" charset="2"/>
              <a:buChar char="§"/>
              <a:defRPr sz="3600">
                <a:solidFill>
                  <a:schemeClr val="bg1"/>
                </a:solidFill>
                <a:latin typeface="Franklin Gothic Demi Cond" panose="020B0706030402020204" pitchFamily="34" charset="0"/>
              </a:defRPr>
            </a:lvl1pPr>
            <a:lvl2pPr>
              <a:buClr>
                <a:srgbClr val="FFC000"/>
              </a:buClr>
              <a:defRPr sz="3600">
                <a:solidFill>
                  <a:schemeClr val="bg1"/>
                </a:solidFill>
                <a:latin typeface="Franklin Gothic Demi Cond" panose="020B0706030402020204" pitchFamily="34" charset="0"/>
              </a:defRPr>
            </a:lvl2pPr>
            <a:lvl3pPr>
              <a:buClr>
                <a:srgbClr val="FFC000"/>
              </a:buClr>
              <a:defRPr sz="3600">
                <a:solidFill>
                  <a:schemeClr val="bg1"/>
                </a:solidFill>
                <a:latin typeface="Franklin Gothic Demi Cond" panose="020B0706030402020204" pitchFamily="34" charset="0"/>
              </a:defRPr>
            </a:lvl3pPr>
            <a:lvl4pPr>
              <a:buClr>
                <a:srgbClr val="FFC000"/>
              </a:buClr>
              <a:defRPr sz="3600">
                <a:solidFill>
                  <a:schemeClr val="bg1"/>
                </a:solidFill>
                <a:latin typeface="Franklin Gothic Demi Cond" panose="020B0706030402020204" pitchFamily="34" charset="0"/>
              </a:defRPr>
            </a:lvl4pPr>
            <a:lvl5pPr>
              <a:buClr>
                <a:srgbClr val="FFC000"/>
              </a:buClr>
              <a:defRPr sz="3600">
                <a:solidFill>
                  <a:schemeClr val="bg1"/>
                </a:solidFill>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8B553A1D-5025-4CF8-9865-8F178138CE7B}" type="datetimeFigureOut">
              <a:rPr lang="en-US" smtClean="0"/>
              <a:t>19-Feb-15</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F062ECE9-062B-4049-8868-5AB493227627}" type="slidenum">
              <a:rPr lang="en-US" smtClean="0"/>
              <a:t>‹#›</a:t>
            </a:fld>
            <a:endParaRPr lang="en-US"/>
          </a:p>
        </p:txBody>
      </p:sp>
      <p:sp>
        <p:nvSpPr>
          <p:cNvPr id="11" name="Text Placeholder 2"/>
          <p:cNvSpPr>
            <a:spLocks noGrp="1"/>
          </p:cNvSpPr>
          <p:nvPr>
            <p:ph type="body" idx="13"/>
          </p:nvPr>
        </p:nvSpPr>
        <p:spPr>
          <a:xfrm>
            <a:off x="6196013" y="795524"/>
            <a:ext cx="5157787"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36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cxnSp>
        <p:nvCxnSpPr>
          <p:cNvPr id="5" name="Straight Connector 4"/>
          <p:cNvCxnSpPr/>
          <p:nvPr/>
        </p:nvCxnSpPr>
        <p:spPr>
          <a:xfrm flipH="1">
            <a:off x="6087533" y="1066800"/>
            <a:ext cx="8467"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838200" y="93848"/>
            <a:ext cx="10515600" cy="701675"/>
          </a:xfrm>
          <a:prstGeom prst="roundRect">
            <a:avLst/>
          </a:prstGeom>
          <a:solidFill>
            <a:schemeClr val="tx1">
              <a:lumMod val="85000"/>
              <a:lumOff val="15000"/>
            </a:schemeClr>
          </a:solidFill>
          <a:ln>
            <a:no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5" name="Picture 14"/>
          <p:cNvPicPr>
            <a:picLocks noChangeAspect="1"/>
          </p:cNvPicPr>
          <p:nvPr/>
        </p:nvPicPr>
        <p:blipFill>
          <a:blip r:embed="rId2"/>
          <a:stretch>
            <a:fillRect/>
          </a:stretch>
        </p:blipFill>
        <p:spPr>
          <a:xfrm>
            <a:off x="4521200" y="6131387"/>
            <a:ext cx="2972018" cy="747508"/>
          </a:xfrm>
          <a:prstGeom prst="rect">
            <a:avLst/>
          </a:prstGeom>
        </p:spPr>
      </p:pic>
      <p:cxnSp>
        <p:nvCxnSpPr>
          <p:cNvPr id="14" name="Straight Connector 13"/>
          <p:cNvCxnSpPr/>
          <p:nvPr/>
        </p:nvCxnSpPr>
        <p:spPr>
          <a:xfrm flipH="1">
            <a:off x="6087533" y="1066800"/>
            <a:ext cx="8467"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7984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_Comparison without head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94906"/>
            <a:ext cx="5157787"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40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1233488"/>
            <a:ext cx="5157787" cy="4977872"/>
          </a:xfrm>
        </p:spPr>
        <p:txBody>
          <a:bodyPr>
            <a:normAutofit/>
          </a:bodyPr>
          <a:lstStyle>
            <a:lvl1pPr marL="2286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1pPr>
            <a:lvl2pPr marL="6858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2pPr>
            <a:lvl3pPr marL="11430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3pPr>
            <a:lvl4pPr marL="16002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4pPr>
            <a:lvl5pPr marL="20574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196013" y="1233488"/>
            <a:ext cx="5157787" cy="4956175"/>
          </a:xfrm>
        </p:spPr>
        <p:txBody>
          <a:bodyPr>
            <a:normAutofit/>
          </a:bodyPr>
          <a:lstStyle>
            <a:lvl1pPr marL="228600" indent="-228600">
              <a:buClr>
                <a:srgbClr val="FFC000"/>
              </a:buClr>
              <a:buFont typeface="Wingdings" panose="05000000000000000000" pitchFamily="2" charset="2"/>
              <a:buChar char="§"/>
              <a:defRPr sz="3600">
                <a:solidFill>
                  <a:schemeClr val="bg1"/>
                </a:solidFill>
                <a:latin typeface="Franklin Gothic Demi Cond" panose="020B0706030402020204" pitchFamily="34" charset="0"/>
              </a:defRPr>
            </a:lvl1pPr>
            <a:lvl2pPr>
              <a:buClr>
                <a:srgbClr val="FFC000"/>
              </a:buClr>
              <a:defRPr sz="3600">
                <a:solidFill>
                  <a:schemeClr val="bg1"/>
                </a:solidFill>
                <a:latin typeface="Franklin Gothic Demi Cond" panose="020B0706030402020204" pitchFamily="34" charset="0"/>
              </a:defRPr>
            </a:lvl2pPr>
            <a:lvl3pPr>
              <a:buClr>
                <a:srgbClr val="FFC000"/>
              </a:buClr>
              <a:defRPr sz="3600">
                <a:solidFill>
                  <a:schemeClr val="bg1"/>
                </a:solidFill>
                <a:latin typeface="Franklin Gothic Demi Cond" panose="020B0706030402020204" pitchFamily="34" charset="0"/>
              </a:defRPr>
            </a:lvl3pPr>
            <a:lvl4pPr>
              <a:buClr>
                <a:srgbClr val="FFC000"/>
              </a:buClr>
              <a:defRPr sz="3600">
                <a:solidFill>
                  <a:schemeClr val="bg1"/>
                </a:solidFill>
                <a:latin typeface="Franklin Gothic Demi Cond" panose="020B0706030402020204" pitchFamily="34" charset="0"/>
              </a:defRPr>
            </a:lvl4pPr>
            <a:lvl5pPr>
              <a:buClr>
                <a:srgbClr val="FFC000"/>
              </a:buClr>
              <a:defRPr sz="3600">
                <a:solidFill>
                  <a:schemeClr val="bg1"/>
                </a:solidFill>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8B553A1D-5025-4CF8-9865-8F178138CE7B}" type="datetimeFigureOut">
              <a:rPr lang="en-US" smtClean="0"/>
              <a:t>19-Feb-15</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F062ECE9-062B-4049-8868-5AB493227627}" type="slidenum">
              <a:rPr lang="en-US" smtClean="0"/>
              <a:t>‹#›</a:t>
            </a:fld>
            <a:endParaRPr lang="en-US"/>
          </a:p>
        </p:txBody>
      </p:sp>
      <p:sp>
        <p:nvSpPr>
          <p:cNvPr id="11" name="Text Placeholder 2"/>
          <p:cNvSpPr>
            <a:spLocks noGrp="1"/>
          </p:cNvSpPr>
          <p:nvPr>
            <p:ph type="body" idx="13"/>
          </p:nvPr>
        </p:nvSpPr>
        <p:spPr>
          <a:xfrm>
            <a:off x="6196013" y="94906"/>
            <a:ext cx="5157787"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3600" b="1">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cxnSp>
        <p:nvCxnSpPr>
          <p:cNvPr id="5" name="Straight Connector 4"/>
          <p:cNvCxnSpPr/>
          <p:nvPr/>
        </p:nvCxnSpPr>
        <p:spPr>
          <a:xfrm flipH="1">
            <a:off x="6087533" y="1066800"/>
            <a:ext cx="8467"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Tree>
    <p:extLst>
      <p:ext uri="{BB962C8B-B14F-4D97-AF65-F5344CB8AC3E}">
        <p14:creationId xmlns:p14="http://schemas.microsoft.com/office/powerpoint/2010/main" val="2344037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B553A1D-5025-4CF8-9865-8F178138CE7B}" type="datetimeFigureOut">
              <a:rPr lang="en-US" smtClean="0"/>
              <a:t>19-Feb-15</a:t>
            </a:fld>
            <a:endParaRPr lang="en-US"/>
          </a:p>
        </p:txBody>
      </p:sp>
      <p:sp>
        <p:nvSpPr>
          <p:cNvPr id="5" name="Slide Number Placeholder 4"/>
          <p:cNvSpPr>
            <a:spLocks noGrp="1"/>
          </p:cNvSpPr>
          <p:nvPr>
            <p:ph type="sldNum" sz="quarter" idx="12"/>
          </p:nvPr>
        </p:nvSpPr>
        <p:spPr/>
        <p:txBody>
          <a:bodyPr/>
          <a:lstStyle/>
          <a:p>
            <a:fld id="{F062ECE9-062B-4049-8868-5AB493227627}" type="slidenum">
              <a:rPr lang="en-US" smtClean="0"/>
              <a:t>‹#›</a:t>
            </a:fld>
            <a:endParaRPr lang="en-US"/>
          </a:p>
        </p:txBody>
      </p:sp>
      <p:sp>
        <p:nvSpPr>
          <p:cNvPr id="7"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Heavy" panose="020B09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9" name="Picture 8"/>
          <p:cNvPicPr>
            <a:picLocks noChangeAspect="1"/>
          </p:cNvPicPr>
          <p:nvPr/>
        </p:nvPicPr>
        <p:blipFill>
          <a:blip r:embed="rId2"/>
          <a:stretch>
            <a:fillRect/>
          </a:stretch>
        </p:blipFill>
        <p:spPr>
          <a:xfrm>
            <a:off x="4521200" y="6131387"/>
            <a:ext cx="2972018" cy="747508"/>
          </a:xfrm>
          <a:prstGeom prst="rect">
            <a:avLst/>
          </a:prstGeom>
        </p:spPr>
      </p:pic>
    </p:spTree>
    <p:extLst>
      <p:ext uri="{BB962C8B-B14F-4D97-AF65-F5344CB8AC3E}">
        <p14:creationId xmlns:p14="http://schemas.microsoft.com/office/powerpoint/2010/main" val="21157840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553A1D-5025-4CF8-9865-8F178138CE7B}" type="datetimeFigureOut">
              <a:rPr lang="en-US" smtClean="0"/>
              <a:t>19-Feb-15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62ECE9-062B-4049-8868-5AB493227627}" type="slidenum">
              <a:rPr lang="en-US" smtClean="0"/>
              <a:t>‹#›</a:t>
            </a:fld>
            <a:endParaRPr lang="en-US"/>
          </a:p>
        </p:txBody>
      </p:sp>
    </p:spTree>
    <p:extLst>
      <p:ext uri="{BB962C8B-B14F-4D97-AF65-F5344CB8AC3E}">
        <p14:creationId xmlns:p14="http://schemas.microsoft.com/office/powerpoint/2010/main" val="257720357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553A1D-5025-4CF8-9865-8F178138CE7B}" type="datetimeFigureOut">
              <a:rPr lang="en-US" smtClean="0"/>
              <a:t>19-Feb-15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62ECE9-062B-4049-8868-5AB493227627}" type="slidenum">
              <a:rPr lang="en-US" smtClean="0"/>
              <a:t>‹#›</a:t>
            </a:fld>
            <a:endParaRPr lang="en-US"/>
          </a:p>
        </p:txBody>
      </p:sp>
    </p:spTree>
    <p:extLst>
      <p:ext uri="{BB962C8B-B14F-4D97-AF65-F5344CB8AC3E}">
        <p14:creationId xmlns:p14="http://schemas.microsoft.com/office/powerpoint/2010/main" val="338696247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14400"/>
            <a:ext cx="10515600" cy="5262563"/>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B553A1D-5025-4CF8-9865-8F178138CE7B}" type="datetimeFigureOut">
              <a:rPr lang="en-US" smtClean="0"/>
              <a:t>19-Feb-15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62ECE9-062B-4049-8868-5AB493227627}" type="slidenum">
              <a:rPr lang="en-US" smtClean="0"/>
              <a:t>‹#›</a:t>
            </a:fld>
            <a:endParaRPr lang="en-US"/>
          </a:p>
        </p:txBody>
      </p:sp>
      <p:sp>
        <p:nvSpPr>
          <p:cNvPr id="8"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2" name="Picture 1"/>
          <p:cNvPicPr>
            <a:picLocks noChangeAspect="1"/>
          </p:cNvPicPr>
          <p:nvPr/>
        </p:nvPicPr>
        <p:blipFill>
          <a:blip r:embed="rId2"/>
          <a:stretch>
            <a:fillRect/>
          </a:stretch>
        </p:blipFill>
        <p:spPr>
          <a:xfrm rot="16200000">
            <a:off x="9632754" y="2885257"/>
            <a:ext cx="4089836" cy="1028656"/>
          </a:xfrm>
          <a:prstGeom prst="rect">
            <a:avLst/>
          </a:prstGeom>
        </p:spPr>
      </p:pic>
    </p:spTree>
    <p:extLst>
      <p:ext uri="{BB962C8B-B14F-4D97-AF65-F5344CB8AC3E}">
        <p14:creationId xmlns:p14="http://schemas.microsoft.com/office/powerpoint/2010/main" val="2465717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553A1D-5025-4CF8-9865-8F178138CE7B}" type="datetimeFigureOut">
              <a:rPr lang="en-US" smtClean="0"/>
              <a:t>19-Feb-15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62ECE9-062B-4049-8868-5AB493227627}" type="slidenum">
              <a:rPr lang="en-US" smtClean="0"/>
              <a:t>‹#›</a:t>
            </a:fld>
            <a:endParaRPr lang="en-US"/>
          </a:p>
        </p:txBody>
      </p:sp>
    </p:spTree>
    <p:extLst>
      <p:ext uri="{BB962C8B-B14F-4D97-AF65-F5344CB8AC3E}">
        <p14:creationId xmlns:p14="http://schemas.microsoft.com/office/powerpoint/2010/main" val="43328947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553A1D-5025-4CF8-9865-8F178138CE7B}" type="datetimeFigureOut">
              <a:rPr lang="en-US" smtClean="0"/>
              <a:t>19-Feb-15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62ECE9-062B-4049-8868-5AB493227627}" type="slidenum">
              <a:rPr lang="en-US" smtClean="0"/>
              <a:t>‹#›</a:t>
            </a:fld>
            <a:endParaRPr lang="en-US"/>
          </a:p>
        </p:txBody>
      </p:sp>
    </p:spTree>
    <p:extLst>
      <p:ext uri="{BB962C8B-B14F-4D97-AF65-F5344CB8AC3E}">
        <p14:creationId xmlns:p14="http://schemas.microsoft.com/office/powerpoint/2010/main" val="3015817199"/>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B553A1D-5025-4CF8-9865-8F178138CE7B}" type="datetimeFigureOut">
              <a:rPr lang="en-US" smtClean="0"/>
              <a:t>19-Feb-15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62ECE9-062B-4049-8868-5AB493227627}" type="slidenum">
              <a:rPr lang="en-US" smtClean="0"/>
              <a:t>‹#›</a:t>
            </a:fld>
            <a:endParaRPr lang="en-US"/>
          </a:p>
        </p:txBody>
      </p:sp>
      <p:sp>
        <p:nvSpPr>
          <p:cNvPr id="8" name="Content Placeholder 7"/>
          <p:cNvSpPr>
            <a:spLocks noGrp="1"/>
          </p:cNvSpPr>
          <p:nvPr>
            <p:ph sz="quarter" idx="13"/>
          </p:nvPr>
        </p:nvSpPr>
        <p:spPr>
          <a:xfrm>
            <a:off x="8704263" y="365125"/>
            <a:ext cx="2649537" cy="58118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2"/>
          <p:cNvSpPr>
            <a:spLocks noGrp="1"/>
          </p:cNvSpPr>
          <p:nvPr>
            <p:ph idx="1"/>
          </p:nvPr>
        </p:nvSpPr>
        <p:spPr>
          <a:xfrm>
            <a:off x="838200" y="939800"/>
            <a:ext cx="7772400" cy="5237163"/>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itle 1"/>
          <p:cNvSpPr>
            <a:spLocks noGrp="1"/>
          </p:cNvSpPr>
          <p:nvPr>
            <p:ph type="title"/>
          </p:nvPr>
        </p:nvSpPr>
        <p:spPr>
          <a:xfrm>
            <a:off x="838200" y="134938"/>
            <a:ext cx="77724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Heavy" panose="020B09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4" name="Picture 13"/>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16200000">
            <a:off x="8719653" y="2505486"/>
            <a:ext cx="6068272" cy="876422"/>
          </a:xfrm>
          <a:prstGeom prst="rect">
            <a:avLst/>
          </a:prstGeom>
          <a:noFill/>
          <a:ln>
            <a:noFill/>
          </a:ln>
        </p:spPr>
      </p:pic>
    </p:spTree>
    <p:extLst>
      <p:ext uri="{BB962C8B-B14F-4D97-AF65-F5344CB8AC3E}">
        <p14:creationId xmlns:p14="http://schemas.microsoft.com/office/powerpoint/2010/main" val="532838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14400"/>
            <a:ext cx="10515600" cy="5262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B553A1D-5025-4CF8-9865-8F178138CE7B}" type="datetimeFigureOut">
              <a:rPr lang="en-US" smtClean="0"/>
              <a:t>19-Feb-15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62ECE9-062B-4049-8868-5AB493227627}" type="slidenum">
              <a:rPr lang="en-US" smtClean="0"/>
              <a:t>‹#›</a:t>
            </a:fld>
            <a:endParaRPr lang="en-US"/>
          </a:p>
        </p:txBody>
      </p:sp>
      <p:pic>
        <p:nvPicPr>
          <p:cNvPr id="7" name="Picture 6"/>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16200000">
            <a:off x="8082597" y="2330389"/>
            <a:ext cx="6068272" cy="876422"/>
          </a:xfrm>
          <a:prstGeom prst="rect">
            <a:avLst/>
          </a:prstGeom>
        </p:spPr>
      </p:pic>
      <p:sp>
        <p:nvSpPr>
          <p:cNvPr id="8" name="Title 1"/>
          <p:cNvSpPr>
            <a:spLocks noGrp="1"/>
          </p:cNvSpPr>
          <p:nvPr>
            <p:ph type="title"/>
          </p:nvPr>
        </p:nvSpPr>
        <p:spPr>
          <a:xfrm>
            <a:off x="838200" y="123031"/>
            <a:ext cx="10515600" cy="701675"/>
          </a:xfrm>
          <a:solidFill>
            <a:schemeClr val="accent3">
              <a:lumMod val="20000"/>
              <a:lumOff val="80000"/>
            </a:schemeClr>
          </a:solidFill>
          <a:ln w="19050">
            <a:solidFill>
              <a:schemeClr val="tx1">
                <a:lumMod val="50000"/>
                <a:lumOff val="50000"/>
              </a:schemeClr>
            </a:solidFill>
          </a:ln>
        </p:spPr>
        <p:style>
          <a:lnRef idx="1">
            <a:schemeClr val="accent4"/>
          </a:lnRef>
          <a:fillRef idx="2">
            <a:schemeClr val="accent4"/>
          </a:fillRef>
          <a:effectRef idx="1">
            <a:schemeClr val="accent4"/>
          </a:effectRef>
          <a:fontRef idx="none"/>
        </p:style>
        <p:txBody>
          <a:bodyPr/>
          <a:lstStyle>
            <a:lvl1pPr algn="ctr">
              <a:defRPr>
                <a:solidFill>
                  <a:schemeClr val="tx1">
                    <a:lumMod val="75000"/>
                    <a:lumOff val="25000"/>
                  </a:schemeClr>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17217781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020034"/>
            <a:ext cx="5181600" cy="5156929"/>
          </a:xfrm>
          <a:solidFill>
            <a:srgbClr val="FFFFEB"/>
          </a:solidFill>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020034"/>
            <a:ext cx="5181600" cy="5156929"/>
          </a:xfrm>
          <a:solidFill>
            <a:srgbClr val="F4F9F1"/>
          </a:solidFill>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B553A1D-5025-4CF8-9865-8F178138CE7B}" type="datetimeFigureOut">
              <a:rPr lang="en-US" smtClean="0"/>
              <a:t>19-Feb-15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62ECE9-062B-4049-8868-5AB493227627}" type="slidenum">
              <a:rPr lang="en-US" smtClean="0"/>
              <a:t>‹#›</a:t>
            </a:fld>
            <a:endParaRPr lang="en-US"/>
          </a:p>
        </p:txBody>
      </p:sp>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tretch>
            <a:fillRect/>
          </a:stretch>
        </p:blipFill>
        <p:spPr>
          <a:xfrm rot="16200000">
            <a:off x="10553567" y="3540101"/>
            <a:ext cx="1905266" cy="342948"/>
          </a:xfrm>
          <a:prstGeom prst="rect">
            <a:avLst/>
          </a:prstGeom>
        </p:spPr>
      </p:pic>
      <p:sp>
        <p:nvSpPr>
          <p:cNvPr id="10" name="Title 1"/>
          <p:cNvSpPr>
            <a:spLocks noGrp="1"/>
          </p:cNvSpPr>
          <p:nvPr>
            <p:ph type="title"/>
          </p:nvPr>
        </p:nvSpPr>
        <p:spPr>
          <a:xfrm>
            <a:off x="838200" y="138972"/>
            <a:ext cx="10515600" cy="701675"/>
          </a:xfrm>
          <a:solidFill>
            <a:schemeClr val="accent3">
              <a:lumMod val="20000"/>
              <a:lumOff val="80000"/>
            </a:schemeClr>
          </a:solidFill>
          <a:ln w="19050">
            <a:solidFill>
              <a:schemeClr val="tx1">
                <a:lumMod val="50000"/>
                <a:lumOff val="50000"/>
              </a:schemeClr>
            </a:solidFill>
          </a:ln>
        </p:spPr>
        <p:style>
          <a:lnRef idx="1">
            <a:schemeClr val="accent4"/>
          </a:lnRef>
          <a:fillRef idx="2">
            <a:schemeClr val="accent4"/>
          </a:fillRef>
          <a:effectRef idx="1">
            <a:schemeClr val="accent4"/>
          </a:effectRef>
          <a:fontRef idx="none"/>
        </p:style>
        <p:txBody>
          <a:bodyPr/>
          <a:lstStyle>
            <a:lvl1pPr algn="ctr">
              <a:defRPr>
                <a:solidFill>
                  <a:schemeClr val="tx1">
                    <a:lumMod val="75000"/>
                    <a:lumOff val="25000"/>
                  </a:schemeClr>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cxnSp>
        <p:nvCxnSpPr>
          <p:cNvPr id="11" name="Straight Connector 10"/>
          <p:cNvCxnSpPr/>
          <p:nvPr/>
        </p:nvCxnSpPr>
        <p:spPr>
          <a:xfrm flipH="1">
            <a:off x="6087533" y="1066800"/>
            <a:ext cx="8467"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2008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bg/>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tmplLst>
          <p:tmpl>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animBg="1">
        <p:tmplLst>
          <p:tmpl>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088496"/>
            <a:ext cx="5157787" cy="678921"/>
          </a:xfrm>
          <a:prstGeom prst="flowChartOffpageConnector">
            <a:avLst/>
          </a:prstGeom>
          <a:solidFill>
            <a:schemeClr val="accent6">
              <a:lumMod val="20000"/>
              <a:lumOff val="80000"/>
            </a:schemeClr>
          </a:solidFill>
        </p:spPr>
        <p:style>
          <a:lnRef idx="1">
            <a:schemeClr val="accent6"/>
          </a:lnRef>
          <a:fillRef idx="2">
            <a:schemeClr val="accent6"/>
          </a:fillRef>
          <a:effectRef idx="1">
            <a:schemeClr val="accent6"/>
          </a:effectRef>
          <a:fontRef idx="none"/>
        </p:style>
        <p:txBody>
          <a:bodyPr anchor="ctr"/>
          <a:lstStyle>
            <a:lvl1pPr marL="0" indent="0" algn="ctr">
              <a:buNone/>
              <a:defRPr sz="2800" b="1">
                <a:solidFill>
                  <a:schemeClr val="tx1">
                    <a:lumMod val="75000"/>
                    <a:lumOff val="25000"/>
                  </a:schemeClr>
                </a:solidFill>
                <a:latin typeface="Segoe UI Black" panose="020B0A02040204020203"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1934104"/>
            <a:ext cx="5157787" cy="42555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196013" y="1955800"/>
            <a:ext cx="5157787" cy="42338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B553A1D-5025-4CF8-9865-8F178138CE7B}" type="datetimeFigureOut">
              <a:rPr lang="en-US" smtClean="0"/>
              <a:t>19-Feb-15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62ECE9-062B-4049-8868-5AB493227627}" type="slidenum">
              <a:rPr lang="en-US" smtClean="0"/>
              <a:t>‹#›</a:t>
            </a:fld>
            <a:endParaRPr lang="en-US"/>
          </a:p>
        </p:txBody>
      </p:sp>
      <p:sp>
        <p:nvSpPr>
          <p:cNvPr id="10" name="Title 1"/>
          <p:cNvSpPr>
            <a:spLocks noGrp="1"/>
          </p:cNvSpPr>
          <p:nvPr>
            <p:ph type="title"/>
          </p:nvPr>
        </p:nvSpPr>
        <p:spPr>
          <a:xfrm>
            <a:off x="838200" y="365125"/>
            <a:ext cx="10515600" cy="701675"/>
          </a:xfrm>
          <a:solidFill>
            <a:schemeClr val="accent3">
              <a:lumMod val="20000"/>
              <a:lumOff val="80000"/>
            </a:schemeClr>
          </a:solidFill>
          <a:ln w="19050">
            <a:solidFill>
              <a:schemeClr val="tx1">
                <a:lumMod val="50000"/>
                <a:lumOff val="50000"/>
              </a:schemeClr>
            </a:solidFill>
          </a:ln>
        </p:spPr>
        <p:style>
          <a:lnRef idx="1">
            <a:schemeClr val="accent4"/>
          </a:lnRef>
          <a:fillRef idx="2">
            <a:schemeClr val="accent4"/>
          </a:fillRef>
          <a:effectRef idx="1">
            <a:schemeClr val="accent4"/>
          </a:effectRef>
          <a:fontRef idx="none"/>
        </p:style>
        <p:txBody>
          <a:bodyPr/>
          <a:lstStyle>
            <a:lvl1pPr algn="ctr">
              <a:defRPr>
                <a:solidFill>
                  <a:schemeClr val="tx1">
                    <a:lumMod val="75000"/>
                    <a:lumOff val="25000"/>
                  </a:schemeClr>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11" name="Text Placeholder 2"/>
          <p:cNvSpPr>
            <a:spLocks noGrp="1"/>
          </p:cNvSpPr>
          <p:nvPr>
            <p:ph type="body" idx="13"/>
          </p:nvPr>
        </p:nvSpPr>
        <p:spPr>
          <a:xfrm>
            <a:off x="6196013" y="1088496"/>
            <a:ext cx="5157787" cy="678921"/>
          </a:xfrm>
          <a:prstGeom prst="flowChartOffpageConnector">
            <a:avLst/>
          </a:prstGeom>
          <a:solidFill>
            <a:schemeClr val="accent1">
              <a:lumMod val="20000"/>
              <a:lumOff val="80000"/>
            </a:schemeClr>
          </a:solidFill>
        </p:spPr>
        <p:style>
          <a:lnRef idx="1">
            <a:schemeClr val="accent6"/>
          </a:lnRef>
          <a:fillRef idx="2">
            <a:schemeClr val="accent6"/>
          </a:fillRef>
          <a:effectRef idx="1">
            <a:schemeClr val="accent6"/>
          </a:effectRef>
          <a:fontRef idx="none"/>
        </p:style>
        <p:txBody>
          <a:bodyPr anchor="b"/>
          <a:lstStyle>
            <a:lvl1pPr marL="0" indent="0" algn="ctr">
              <a:buNone/>
              <a:defRPr sz="2800" b="1">
                <a:solidFill>
                  <a:schemeClr val="tx1">
                    <a:lumMod val="75000"/>
                    <a:lumOff val="25000"/>
                  </a:schemeClr>
                </a:solidFill>
                <a:latin typeface="Segoe UI Black" panose="020B0A02040204020203"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pic>
        <p:nvPicPr>
          <p:cNvPr id="12" name="Picture 11"/>
          <p:cNvPicPr>
            <a:picLocks noChangeAspect="1"/>
          </p:cNvPicPr>
          <p:nvPr/>
        </p:nvPicPr>
        <p:blipFill>
          <a:blip r:embed="rId2">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tretch>
            <a:fillRect/>
          </a:stretch>
        </p:blipFill>
        <p:spPr>
          <a:xfrm rot="16200000">
            <a:off x="10553567" y="3540101"/>
            <a:ext cx="1905266" cy="342948"/>
          </a:xfrm>
          <a:prstGeom prst="rect">
            <a:avLst/>
          </a:prstGeom>
        </p:spPr>
      </p:pic>
      <p:cxnSp>
        <p:nvCxnSpPr>
          <p:cNvPr id="5" name="Straight Connector 4"/>
          <p:cNvCxnSpPr>
            <a:stCxn id="10" idx="2"/>
          </p:cNvCxnSpPr>
          <p:nvPr/>
        </p:nvCxnSpPr>
        <p:spPr>
          <a:xfrm flipH="1">
            <a:off x="6087533" y="1066800"/>
            <a:ext cx="8467"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7953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B553A1D-5025-4CF8-9865-8F178138CE7B}" type="datetimeFigureOut">
              <a:rPr lang="en-US" smtClean="0"/>
              <a:t>19-Feb-15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62ECE9-062B-4049-8868-5AB493227627}" type="slidenum">
              <a:rPr lang="en-US" smtClean="0"/>
              <a:t>‹#›</a:t>
            </a:fld>
            <a:endParaRPr lang="en-US"/>
          </a:p>
        </p:txBody>
      </p:sp>
      <p:sp>
        <p:nvSpPr>
          <p:cNvPr id="6" name="Title 1"/>
          <p:cNvSpPr>
            <a:spLocks noGrp="1"/>
          </p:cNvSpPr>
          <p:nvPr>
            <p:ph type="title"/>
          </p:nvPr>
        </p:nvSpPr>
        <p:spPr>
          <a:xfrm>
            <a:off x="838200" y="365125"/>
            <a:ext cx="10515600" cy="701675"/>
          </a:xfrm>
          <a:solidFill>
            <a:schemeClr val="accent3">
              <a:lumMod val="20000"/>
              <a:lumOff val="80000"/>
            </a:schemeClr>
          </a:solidFill>
          <a:ln w="19050">
            <a:solidFill>
              <a:schemeClr val="tx1">
                <a:lumMod val="50000"/>
                <a:lumOff val="50000"/>
              </a:schemeClr>
            </a:solidFill>
          </a:ln>
        </p:spPr>
        <p:style>
          <a:lnRef idx="1">
            <a:schemeClr val="accent4"/>
          </a:lnRef>
          <a:fillRef idx="2">
            <a:schemeClr val="accent4"/>
          </a:fillRef>
          <a:effectRef idx="1">
            <a:schemeClr val="accent4"/>
          </a:effectRef>
          <a:fontRef idx="none"/>
        </p:style>
        <p:txBody>
          <a:bodyPr/>
          <a:lstStyle>
            <a:lvl1pPr algn="ctr">
              <a:defRPr>
                <a:solidFill>
                  <a:schemeClr val="tx1">
                    <a:lumMod val="75000"/>
                    <a:lumOff val="25000"/>
                  </a:schemeClr>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133405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246187"/>
            <a:ext cx="5181600" cy="4930776"/>
          </a:xfrm>
          <a:solidFill>
            <a:schemeClr val="accent1">
              <a:lumMod val="20000"/>
              <a:lumOff val="80000"/>
            </a:schemeClr>
          </a:solidFill>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246187"/>
            <a:ext cx="5181600" cy="4930776"/>
          </a:xfrm>
          <a:solidFill>
            <a:schemeClr val="accent6">
              <a:lumMod val="20000"/>
              <a:lumOff val="80000"/>
            </a:schemeClr>
          </a:solidFill>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B553A1D-5025-4CF8-9865-8F178138CE7B}" type="datetimeFigureOut">
              <a:rPr lang="en-US" smtClean="0"/>
              <a:t>19-Feb-15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62ECE9-062B-4049-8868-5AB493227627}" type="slidenum">
              <a:rPr lang="en-US" smtClean="0"/>
              <a:t>‹#›</a:t>
            </a:fld>
            <a:endParaRPr lang="en-US"/>
          </a:p>
        </p:txBody>
      </p:sp>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tretch>
            <a:fillRect/>
          </a:stretch>
        </p:blipFill>
        <p:spPr>
          <a:xfrm rot="16200000">
            <a:off x="10553567" y="3540101"/>
            <a:ext cx="1905266" cy="342948"/>
          </a:xfrm>
          <a:prstGeom prst="rect">
            <a:avLst/>
          </a:prstGeom>
        </p:spPr>
      </p:pic>
      <p:sp>
        <p:nvSpPr>
          <p:cNvPr id="9" name="Title 1"/>
          <p:cNvSpPr>
            <a:spLocks noGrp="1"/>
          </p:cNvSpPr>
          <p:nvPr>
            <p:ph type="title"/>
          </p:nvPr>
        </p:nvSpPr>
        <p:spPr>
          <a:xfrm>
            <a:off x="838200" y="365125"/>
            <a:ext cx="10515600" cy="701675"/>
          </a:xfrm>
          <a:solidFill>
            <a:schemeClr val="accent4">
              <a:lumMod val="20000"/>
              <a:lumOff val="80000"/>
            </a:schemeClr>
          </a:solidFill>
        </p:spPr>
        <p:style>
          <a:lnRef idx="1">
            <a:schemeClr val="accent4"/>
          </a:lnRef>
          <a:fillRef idx="2">
            <a:schemeClr val="accent4"/>
          </a:fillRef>
          <a:effectRef idx="1">
            <a:schemeClr val="accent4"/>
          </a:effectRef>
          <a:fontRef idx="none"/>
        </p:style>
        <p:txBody>
          <a:bodyPr/>
          <a:lstStyle/>
          <a:p>
            <a:r>
              <a:rPr lang="en-US" smtClean="0"/>
              <a:t>Click to edit Master title style</a:t>
            </a:r>
            <a:endParaRPr lang="en-US" dirty="0"/>
          </a:p>
        </p:txBody>
      </p:sp>
    </p:spTree>
    <p:extLst>
      <p:ext uri="{BB962C8B-B14F-4D97-AF65-F5344CB8AC3E}">
        <p14:creationId xmlns:p14="http://schemas.microsoft.com/office/powerpoint/2010/main" val="1080780481"/>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088496"/>
            <a:ext cx="5157787" cy="678921"/>
          </a:xfrm>
          <a:solidFill>
            <a:schemeClr val="accent6">
              <a:lumMod val="20000"/>
              <a:lumOff val="80000"/>
            </a:schemeClr>
          </a:solidFill>
        </p:spPr>
        <p:style>
          <a:lnRef idx="1">
            <a:schemeClr val="accent6"/>
          </a:lnRef>
          <a:fillRef idx="2">
            <a:schemeClr val="accent6"/>
          </a:fillRef>
          <a:effectRef idx="1">
            <a:schemeClr val="accent6"/>
          </a:effectRef>
          <a:fontRef idx="none"/>
        </p:style>
        <p:txBody>
          <a:bodyPr anchor="b"/>
          <a:lstStyle>
            <a:lvl1pPr marL="0" indent="0" algn="ctr">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1934104"/>
            <a:ext cx="5157787" cy="42555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196013" y="1955800"/>
            <a:ext cx="5157787" cy="42338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B553A1D-5025-4CF8-9865-8F178138CE7B}" type="datetimeFigureOut">
              <a:rPr lang="en-US" smtClean="0"/>
              <a:t>19-Feb-15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62ECE9-062B-4049-8868-5AB493227627}" type="slidenum">
              <a:rPr lang="en-US" smtClean="0"/>
              <a:t>‹#›</a:t>
            </a:fld>
            <a:endParaRPr lang="en-US"/>
          </a:p>
        </p:txBody>
      </p:sp>
      <p:sp>
        <p:nvSpPr>
          <p:cNvPr id="10" name="Title 1"/>
          <p:cNvSpPr>
            <a:spLocks noGrp="1"/>
          </p:cNvSpPr>
          <p:nvPr>
            <p:ph type="title"/>
          </p:nvPr>
        </p:nvSpPr>
        <p:spPr>
          <a:xfrm>
            <a:off x="838200" y="365125"/>
            <a:ext cx="10515600" cy="701675"/>
          </a:xfrm>
          <a:solidFill>
            <a:schemeClr val="accent4">
              <a:lumMod val="20000"/>
              <a:lumOff val="80000"/>
            </a:schemeClr>
          </a:solidFill>
        </p:spPr>
        <p:style>
          <a:lnRef idx="1">
            <a:schemeClr val="accent4"/>
          </a:lnRef>
          <a:fillRef idx="2">
            <a:schemeClr val="accent4"/>
          </a:fillRef>
          <a:effectRef idx="1">
            <a:schemeClr val="accent4"/>
          </a:effectRef>
          <a:fontRef idx="none"/>
        </p:style>
        <p:txBody>
          <a:bodyPr/>
          <a:lstStyle/>
          <a:p>
            <a:r>
              <a:rPr lang="en-US" smtClean="0"/>
              <a:t>Click to edit Master title style</a:t>
            </a:r>
            <a:endParaRPr lang="en-US" dirty="0"/>
          </a:p>
        </p:txBody>
      </p:sp>
      <p:sp>
        <p:nvSpPr>
          <p:cNvPr id="11" name="Text Placeholder 2"/>
          <p:cNvSpPr>
            <a:spLocks noGrp="1"/>
          </p:cNvSpPr>
          <p:nvPr>
            <p:ph type="body" idx="13"/>
          </p:nvPr>
        </p:nvSpPr>
        <p:spPr>
          <a:xfrm>
            <a:off x="6196013" y="1088496"/>
            <a:ext cx="5157787" cy="678921"/>
          </a:xfrm>
          <a:solidFill>
            <a:schemeClr val="accent1">
              <a:lumMod val="20000"/>
              <a:lumOff val="80000"/>
            </a:schemeClr>
          </a:solidFill>
        </p:spPr>
        <p:style>
          <a:lnRef idx="1">
            <a:schemeClr val="accent6"/>
          </a:lnRef>
          <a:fillRef idx="2">
            <a:schemeClr val="accent6"/>
          </a:fillRef>
          <a:effectRef idx="1">
            <a:schemeClr val="accent6"/>
          </a:effectRef>
          <a:fontRef idx="none"/>
        </p:style>
        <p:txBody>
          <a:bodyPr anchor="b"/>
          <a:lstStyle>
            <a:lvl1pPr marL="0" indent="0" algn="ctr">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pic>
        <p:nvPicPr>
          <p:cNvPr id="12" name="Picture 11"/>
          <p:cNvPicPr>
            <a:picLocks noChangeAspect="1"/>
          </p:cNvPicPr>
          <p:nvPr/>
        </p:nvPicPr>
        <p:blipFill>
          <a:blip r:embed="rId2">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tretch>
            <a:fillRect/>
          </a:stretch>
        </p:blipFill>
        <p:spPr>
          <a:xfrm rot="16200000">
            <a:off x="10553567" y="3540101"/>
            <a:ext cx="1905266" cy="342948"/>
          </a:xfrm>
          <a:prstGeom prst="rect">
            <a:avLst/>
          </a:prstGeom>
        </p:spPr>
      </p:pic>
    </p:spTree>
    <p:extLst>
      <p:ext uri="{BB962C8B-B14F-4D97-AF65-F5344CB8AC3E}">
        <p14:creationId xmlns:p14="http://schemas.microsoft.com/office/powerpoint/2010/main" val="330358559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Recap">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6616" y="127321"/>
            <a:ext cx="10035251" cy="6049641"/>
          </a:xfrm>
        </p:spPr>
        <p:txBody>
          <a:bodyPr>
            <a:normAutofit/>
          </a:bodyPr>
          <a:lstStyle>
            <a:lvl1pPr marL="2286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B553A1D-5025-4CF8-9865-8F178138CE7B}" type="datetimeFigureOut">
              <a:rPr lang="en-US" smtClean="0"/>
              <a:t>19-Feb-15</a:t>
            </a:fld>
            <a:endParaRPr lang="en-US"/>
          </a:p>
        </p:txBody>
      </p:sp>
      <p:sp>
        <p:nvSpPr>
          <p:cNvPr id="6" name="Slide Number Placeholder 5"/>
          <p:cNvSpPr>
            <a:spLocks noGrp="1"/>
          </p:cNvSpPr>
          <p:nvPr>
            <p:ph type="sldNum" sz="quarter" idx="12"/>
          </p:nvPr>
        </p:nvSpPr>
        <p:spPr/>
        <p:txBody>
          <a:bodyPr/>
          <a:lstStyle/>
          <a:p>
            <a:fld id="{F062ECE9-062B-4049-8868-5AB493227627}" type="slidenum">
              <a:rPr lang="en-US" smtClean="0"/>
              <a:t>‹#›</a:t>
            </a:fld>
            <a:endParaRPr lang="en-US"/>
          </a:p>
        </p:txBody>
      </p:sp>
      <p:pic>
        <p:nvPicPr>
          <p:cNvPr id="2" name="Picture 1"/>
          <p:cNvPicPr>
            <a:picLocks noChangeAspect="1"/>
          </p:cNvPicPr>
          <p:nvPr/>
        </p:nvPicPr>
        <p:blipFill>
          <a:blip r:embed="rId2"/>
          <a:stretch>
            <a:fillRect/>
          </a:stretch>
        </p:blipFill>
        <p:spPr>
          <a:xfrm>
            <a:off x="4163933" y="5829344"/>
            <a:ext cx="4089836" cy="1028656"/>
          </a:xfrm>
          <a:prstGeom prst="rect">
            <a:avLst/>
          </a:prstGeom>
        </p:spPr>
      </p:pic>
      <p:pic>
        <p:nvPicPr>
          <p:cNvPr id="11" name="Picture 10"/>
          <p:cNvPicPr>
            <a:picLocks noChangeAspect="1"/>
          </p:cNvPicPr>
          <p:nvPr/>
        </p:nvPicPr>
        <p:blipFill>
          <a:blip r:embed="rId3"/>
          <a:stretch>
            <a:fillRect/>
          </a:stretch>
        </p:blipFill>
        <p:spPr>
          <a:xfrm rot="16200000">
            <a:off x="-2128837" y="2490959"/>
            <a:ext cx="5829344" cy="1596615"/>
          </a:xfrm>
          <a:prstGeom prst="rect">
            <a:avLst/>
          </a:prstGeom>
        </p:spPr>
      </p:pic>
    </p:spTree>
    <p:extLst>
      <p:ext uri="{BB962C8B-B14F-4D97-AF65-F5344CB8AC3E}">
        <p14:creationId xmlns:p14="http://schemas.microsoft.com/office/powerpoint/2010/main" val="182856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lf_Study">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734" y="287868"/>
            <a:ext cx="7755466"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B553A1D-5025-4CF8-9865-8F178138CE7B}" type="datetimeFigureOut">
              <a:rPr lang="en-US" smtClean="0"/>
              <a:t>19-Feb-15</a:t>
            </a:fld>
            <a:endParaRPr lang="en-US"/>
          </a:p>
        </p:txBody>
      </p:sp>
      <p:sp>
        <p:nvSpPr>
          <p:cNvPr id="6" name="Slide Number Placeholder 5"/>
          <p:cNvSpPr>
            <a:spLocks noGrp="1"/>
          </p:cNvSpPr>
          <p:nvPr>
            <p:ph type="sldNum" sz="quarter" idx="12"/>
          </p:nvPr>
        </p:nvSpPr>
        <p:spPr/>
        <p:txBody>
          <a:bodyPr/>
          <a:lstStyle/>
          <a:p>
            <a:fld id="{F062ECE9-062B-4049-8868-5AB493227627}" type="slidenum">
              <a:rPr lang="en-US" smtClean="0"/>
              <a:t>‹#›</a:t>
            </a:fld>
            <a:endParaRPr lang="en-US"/>
          </a:p>
        </p:txBody>
      </p:sp>
      <p:sp>
        <p:nvSpPr>
          <p:cNvPr id="8" name="Title 1"/>
          <p:cNvSpPr>
            <a:spLocks noGrp="1"/>
          </p:cNvSpPr>
          <p:nvPr>
            <p:ph type="title"/>
          </p:nvPr>
        </p:nvSpPr>
        <p:spPr>
          <a:xfrm>
            <a:off x="8259353" y="646331"/>
            <a:ext cx="3712513" cy="2090552"/>
          </a:xfrm>
          <a:prstGeom prst="flowChartDocumen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normAutofit/>
          </a:bodyPr>
          <a:lstStyle>
            <a:lvl1pPr algn="ctr">
              <a:defRPr sz="3200">
                <a:solidFill>
                  <a:schemeClr val="bg1"/>
                </a:solidFill>
                <a:latin typeface="Franklin Gothic Heavy" panose="020B09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0609" y="3091681"/>
            <a:ext cx="3810000" cy="2857500"/>
          </a:xfrm>
          <a:prstGeom prst="rect">
            <a:avLst/>
          </a:prstGeom>
        </p:spPr>
      </p:pic>
      <p:sp>
        <p:nvSpPr>
          <p:cNvPr id="9" name="TextBox 8"/>
          <p:cNvSpPr txBox="1"/>
          <p:nvPr/>
        </p:nvSpPr>
        <p:spPr>
          <a:xfrm>
            <a:off x="8238067" y="0"/>
            <a:ext cx="3759200" cy="646331"/>
          </a:xfrm>
          <a:prstGeom prst="rect">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Franklin Gothic Heavy" panose="020B0903020102020204" pitchFamily="34" charset="0"/>
              </a:rPr>
              <a:t>Self Study</a:t>
            </a:r>
            <a:endParaRPr lang="en-US" sz="3600" dirty="0">
              <a:latin typeface="Franklin Gothic Heavy" panose="020B0903020102020204" pitchFamily="34" charset="0"/>
            </a:endParaRPr>
          </a:p>
        </p:txBody>
      </p:sp>
      <p:pic>
        <p:nvPicPr>
          <p:cNvPr id="12" name="Picture 11"/>
          <p:cNvPicPr>
            <a:picLocks noChangeAspect="1"/>
          </p:cNvPicPr>
          <p:nvPr/>
        </p:nvPicPr>
        <p:blipFill>
          <a:blip r:embed="rId3"/>
          <a:stretch>
            <a:fillRect/>
          </a:stretch>
        </p:blipFill>
        <p:spPr>
          <a:xfrm>
            <a:off x="4521200" y="6131387"/>
            <a:ext cx="2972018" cy="747508"/>
          </a:xfrm>
          <a:prstGeom prst="rect">
            <a:avLst/>
          </a:prstGeom>
        </p:spPr>
      </p:pic>
    </p:spTree>
    <p:extLst>
      <p:ext uri="{BB962C8B-B14F-4D97-AF65-F5344CB8AC3E}">
        <p14:creationId xmlns:p14="http://schemas.microsoft.com/office/powerpoint/2010/main" val="2518934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ight 3rd Blank">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8881533" y="1718733"/>
            <a:ext cx="3089805" cy="4458229"/>
          </a:xfrm>
          <a:prstGeom prst="flowChartManualInput">
            <a:avLst/>
          </a:prstGeom>
          <a:solidFill>
            <a:schemeClr val="accent1">
              <a:lumMod val="20000"/>
              <a:lumOff val="80000"/>
            </a:schemeClr>
          </a:solidFill>
          <a:ln w="28575"/>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B553A1D-5025-4CF8-9865-8F178138CE7B}" type="datetimeFigureOut">
              <a:rPr lang="en-US" smtClean="0"/>
              <a:t>19-Feb-15</a:t>
            </a:fld>
            <a:endParaRPr lang="en-US"/>
          </a:p>
        </p:txBody>
      </p:sp>
      <p:sp>
        <p:nvSpPr>
          <p:cNvPr id="6" name="Slide Number Placeholder 5"/>
          <p:cNvSpPr>
            <a:spLocks noGrp="1"/>
          </p:cNvSpPr>
          <p:nvPr>
            <p:ph type="sldNum" sz="quarter" idx="12"/>
          </p:nvPr>
        </p:nvSpPr>
        <p:spPr/>
        <p:txBody>
          <a:bodyPr/>
          <a:lstStyle/>
          <a:p>
            <a:fld id="{F062ECE9-062B-4049-8868-5AB493227627}" type="slidenum">
              <a:rPr lang="en-US" smtClean="0"/>
              <a:t>‹#›</a:t>
            </a:fld>
            <a:endParaRPr lang="en-US"/>
          </a:p>
        </p:txBody>
      </p:sp>
      <p:sp>
        <p:nvSpPr>
          <p:cNvPr id="8" name="Title 1"/>
          <p:cNvSpPr>
            <a:spLocks noGrp="1"/>
          </p:cNvSpPr>
          <p:nvPr>
            <p:ph type="title"/>
          </p:nvPr>
        </p:nvSpPr>
        <p:spPr>
          <a:xfrm>
            <a:off x="8881533" y="646331"/>
            <a:ext cx="3090333" cy="2090552"/>
          </a:xfrm>
          <a:prstGeom prst="flowChartDocument">
            <a:avLst/>
          </a:prstGeom>
          <a:solidFill>
            <a:schemeClr val="accent2">
              <a:lumMod val="20000"/>
              <a:lumOff val="80000"/>
            </a:schemeClr>
          </a:solidFill>
          <a:ln w="38100">
            <a:solidFill>
              <a:srgbClr val="FF6600"/>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4216513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Environment">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8881533" y="1718733"/>
            <a:ext cx="3089805" cy="4458229"/>
          </a:xfrm>
          <a:prstGeom prst="flowChartManualInput">
            <a:avLst/>
          </a:prstGeom>
          <a:solidFill>
            <a:schemeClr val="accent6">
              <a:lumMod val="20000"/>
              <a:lumOff val="80000"/>
            </a:schemeClr>
          </a:solidFill>
          <a:ln w="28575">
            <a:solidFill>
              <a:schemeClr val="accent4">
                <a:lumMod val="60000"/>
                <a:lumOff val="40000"/>
              </a:schemeClr>
            </a:solid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B553A1D-5025-4CF8-9865-8F178138CE7B}" type="datetimeFigureOut">
              <a:rPr lang="en-US" smtClean="0"/>
              <a:t>19-Feb-15</a:t>
            </a:fld>
            <a:endParaRPr lang="en-US"/>
          </a:p>
        </p:txBody>
      </p:sp>
      <p:sp>
        <p:nvSpPr>
          <p:cNvPr id="6" name="Slide Number Placeholder 5"/>
          <p:cNvSpPr>
            <a:spLocks noGrp="1"/>
          </p:cNvSpPr>
          <p:nvPr>
            <p:ph type="sldNum" sz="quarter" idx="12"/>
          </p:nvPr>
        </p:nvSpPr>
        <p:spPr/>
        <p:txBody>
          <a:bodyPr/>
          <a:lstStyle/>
          <a:p>
            <a:fld id="{F062ECE9-062B-4049-8868-5AB493227627}" type="slidenum">
              <a:rPr lang="en-US" smtClean="0"/>
              <a:t>‹#›</a:t>
            </a:fld>
            <a:endParaRPr lang="en-US"/>
          </a:p>
        </p:txBody>
      </p:sp>
      <p:sp>
        <p:nvSpPr>
          <p:cNvPr id="8" name="Title 1"/>
          <p:cNvSpPr>
            <a:spLocks noGrp="1"/>
          </p:cNvSpPr>
          <p:nvPr>
            <p:ph type="title"/>
          </p:nvPr>
        </p:nvSpPr>
        <p:spPr>
          <a:xfrm>
            <a:off x="8881533" y="646331"/>
            <a:ext cx="3090333" cy="2090552"/>
          </a:xfrm>
          <a:prstGeom prst="flowChartDocument">
            <a:avLst/>
          </a:prstGeom>
          <a:solidFill>
            <a:schemeClr val="accent6">
              <a:lumMod val="20000"/>
              <a:lumOff val="80000"/>
            </a:schemeClr>
          </a:solidFill>
          <a:ln w="38100">
            <a:solidFill>
              <a:schemeClr val="accent6">
                <a:lumMod val="50000"/>
              </a:schemeClr>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00B05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596043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olity">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8881533" y="1718733"/>
            <a:ext cx="3089805" cy="4458229"/>
          </a:xfrm>
          <a:prstGeom prst="flowChartManualInput">
            <a:avLst/>
          </a:prstGeom>
          <a:solidFill>
            <a:schemeClr val="accent5">
              <a:lumMod val="20000"/>
              <a:lumOff val="80000"/>
            </a:schemeClr>
          </a:solidFill>
          <a:ln w="28575">
            <a:no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B553A1D-5025-4CF8-9865-8F178138CE7B}" type="datetimeFigureOut">
              <a:rPr lang="en-US" smtClean="0"/>
              <a:t>19-Feb-15</a:t>
            </a:fld>
            <a:endParaRPr lang="en-US"/>
          </a:p>
        </p:txBody>
      </p:sp>
      <p:sp>
        <p:nvSpPr>
          <p:cNvPr id="6" name="Slide Number Placeholder 5"/>
          <p:cNvSpPr>
            <a:spLocks noGrp="1"/>
          </p:cNvSpPr>
          <p:nvPr>
            <p:ph type="sldNum" sz="quarter" idx="12"/>
          </p:nvPr>
        </p:nvSpPr>
        <p:spPr/>
        <p:txBody>
          <a:bodyPr/>
          <a:lstStyle/>
          <a:p>
            <a:fld id="{F062ECE9-062B-4049-8868-5AB493227627}" type="slidenum">
              <a:rPr lang="en-US" smtClean="0"/>
              <a:t>‹#›</a:t>
            </a:fld>
            <a:endParaRPr lang="en-US"/>
          </a:p>
        </p:txBody>
      </p:sp>
      <p:sp>
        <p:nvSpPr>
          <p:cNvPr id="8" name="Title 1"/>
          <p:cNvSpPr>
            <a:spLocks noGrp="1"/>
          </p:cNvSpPr>
          <p:nvPr>
            <p:ph type="title"/>
          </p:nvPr>
        </p:nvSpPr>
        <p:spPr>
          <a:xfrm>
            <a:off x="8881533" y="646331"/>
            <a:ext cx="3090333" cy="2090552"/>
          </a:xfrm>
          <a:prstGeom prst="flowChartDocument">
            <a:avLst/>
          </a:prstGeom>
          <a:solidFill>
            <a:schemeClr val="accent5">
              <a:lumMod val="20000"/>
              <a:lumOff val="80000"/>
            </a:schemeClr>
          </a:solidFill>
          <a:ln w="38100">
            <a:solidFill>
              <a:srgbClr val="7030A0"/>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7030A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3901591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conomic Survey">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8886548" y="1718733"/>
            <a:ext cx="3053918" cy="4458229"/>
          </a:xfrm>
          <a:prstGeom prst="flowChartManualInput">
            <a:avLst/>
          </a:prstGeom>
          <a:solidFill>
            <a:schemeClr val="accent5">
              <a:lumMod val="20000"/>
              <a:lumOff val="80000"/>
            </a:schemeClr>
          </a:solidFill>
          <a:ln w="28575">
            <a:no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7429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1pPr>
            <a:lvl2pPr marL="12001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2pPr>
            <a:lvl3pPr marL="16573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3pPr>
            <a:lvl4pPr marL="21145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4pPr>
            <a:lvl5pPr marL="25717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B553A1D-5025-4CF8-9865-8F178138CE7B}" type="datetimeFigureOut">
              <a:rPr lang="en-US" smtClean="0"/>
              <a:t>19-Feb-15</a:t>
            </a:fld>
            <a:endParaRPr lang="en-US"/>
          </a:p>
        </p:txBody>
      </p:sp>
      <p:sp>
        <p:nvSpPr>
          <p:cNvPr id="6" name="Slide Number Placeholder 5"/>
          <p:cNvSpPr>
            <a:spLocks noGrp="1"/>
          </p:cNvSpPr>
          <p:nvPr>
            <p:ph type="sldNum" sz="quarter" idx="12"/>
          </p:nvPr>
        </p:nvSpPr>
        <p:spPr/>
        <p:txBody>
          <a:bodyPr/>
          <a:lstStyle/>
          <a:p>
            <a:fld id="{F062ECE9-062B-4049-8868-5AB493227627}" type="slidenum">
              <a:rPr lang="en-US" smtClean="0"/>
              <a:t>‹#›</a:t>
            </a:fld>
            <a:endParaRPr lang="en-US"/>
          </a:p>
        </p:txBody>
      </p:sp>
      <p:sp>
        <p:nvSpPr>
          <p:cNvPr id="8" name="Title 1"/>
          <p:cNvSpPr>
            <a:spLocks noGrp="1"/>
          </p:cNvSpPr>
          <p:nvPr>
            <p:ph type="title"/>
          </p:nvPr>
        </p:nvSpPr>
        <p:spPr>
          <a:xfrm>
            <a:off x="8881533" y="646330"/>
            <a:ext cx="3089805" cy="2274669"/>
          </a:xfrm>
          <a:prstGeom prst="flowChartDocument">
            <a:avLst/>
          </a:prstGeom>
          <a:solidFill>
            <a:schemeClr val="bg2"/>
          </a:solidFill>
          <a:ln w="19050">
            <a:solidFill>
              <a:srgbClr val="384A92"/>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384A92"/>
          </a:soli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3161589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olity Angle">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1532" y="1783664"/>
            <a:ext cx="3089805" cy="4052204"/>
          </a:xfrm>
          <a:prstGeom prst="rect">
            <a:avLst/>
          </a:prstGeom>
        </p:spPr>
      </p:pic>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B553A1D-5025-4CF8-9865-8F178138CE7B}" type="datetimeFigureOut">
              <a:rPr lang="en-US" smtClean="0"/>
              <a:t>19-Feb-15</a:t>
            </a:fld>
            <a:endParaRPr lang="en-US"/>
          </a:p>
        </p:txBody>
      </p:sp>
      <p:sp>
        <p:nvSpPr>
          <p:cNvPr id="6" name="Slide Number Placeholder 5"/>
          <p:cNvSpPr>
            <a:spLocks noGrp="1"/>
          </p:cNvSpPr>
          <p:nvPr>
            <p:ph type="sldNum" sz="quarter" idx="12"/>
          </p:nvPr>
        </p:nvSpPr>
        <p:spPr/>
        <p:txBody>
          <a:bodyPr/>
          <a:lstStyle/>
          <a:p>
            <a:fld id="{F062ECE9-062B-4049-8868-5AB493227627}" type="slidenum">
              <a:rPr lang="en-US" smtClean="0"/>
              <a:t>‹#›</a:t>
            </a:fld>
            <a:endParaRPr lang="en-US"/>
          </a:p>
        </p:txBody>
      </p:sp>
      <p:sp>
        <p:nvSpPr>
          <p:cNvPr id="8" name="Title 1"/>
          <p:cNvSpPr>
            <a:spLocks noGrp="1"/>
          </p:cNvSpPr>
          <p:nvPr>
            <p:ph type="title"/>
          </p:nvPr>
        </p:nvSpPr>
        <p:spPr>
          <a:xfrm>
            <a:off x="8881533" y="646330"/>
            <a:ext cx="3089805" cy="2274669"/>
          </a:xfrm>
          <a:prstGeom prst="flowChartDocument">
            <a:avLst/>
          </a:prstGeom>
          <a:solidFill>
            <a:schemeClr val="bg2"/>
          </a:solidFill>
          <a:ln w="19050">
            <a:solidFill>
              <a:srgbClr val="452238"/>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3"/>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452238"/>
          </a:soli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3451706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553A1D-5025-4CF8-9865-8F178138CE7B}" type="datetimeFigureOut">
              <a:rPr lang="en-US" smtClean="0"/>
              <a:t>19-Feb-15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62ECE9-062B-4049-8868-5AB493227627}" type="slidenum">
              <a:rPr lang="en-US" smtClean="0"/>
              <a:t>‹#›</a:t>
            </a:fld>
            <a:endParaRPr lang="en-US"/>
          </a:p>
        </p:txBody>
      </p:sp>
    </p:spTree>
    <p:extLst>
      <p:ext uri="{BB962C8B-B14F-4D97-AF65-F5344CB8AC3E}">
        <p14:creationId xmlns:p14="http://schemas.microsoft.com/office/powerpoint/2010/main" val="3277226831"/>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30"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 id="2147483727" r:id="rId26"/>
    <p:sldLayoutId id="2147483728" r:id="rId27"/>
    <p:sldLayoutId id="2147483729" r:id="rId28"/>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40.jpg"/><Relationship Id="rId3" Type="http://schemas.openxmlformats.org/officeDocument/2006/relationships/image" Target="../media/image35.png"/><Relationship Id="rId7" Type="http://schemas.openxmlformats.org/officeDocument/2006/relationships/image" Target="../media/image39.jpeg"/><Relationship Id="rId2" Type="http://schemas.openxmlformats.org/officeDocument/2006/relationships/image" Target="../media/image34.jpeg"/><Relationship Id="rId1" Type="http://schemas.openxmlformats.org/officeDocument/2006/relationships/slideLayout" Target="../slideLayouts/slideLayout18.xml"/><Relationship Id="rId6" Type="http://schemas.openxmlformats.org/officeDocument/2006/relationships/image" Target="../media/image38.jpg"/><Relationship Id="rId11" Type="http://schemas.openxmlformats.org/officeDocument/2006/relationships/image" Target="../media/image43.png"/><Relationship Id="rId5" Type="http://schemas.openxmlformats.org/officeDocument/2006/relationships/image" Target="../media/image37.jpeg"/><Relationship Id="rId10" Type="http://schemas.openxmlformats.org/officeDocument/2006/relationships/image" Target="../media/image42.png"/><Relationship Id="rId4" Type="http://schemas.openxmlformats.org/officeDocument/2006/relationships/image" Target="../media/image36.gif"/><Relationship Id="rId9"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18.xml"/><Relationship Id="rId4" Type="http://schemas.openxmlformats.org/officeDocument/2006/relationships/image" Target="../media/image47.jp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www.rbi.org.in/scripts/SDDS_ViewDetails.aspx?SDDSID=217"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1.png"/><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png"/><Relationship Id="rId1" Type="http://schemas.openxmlformats.org/officeDocument/2006/relationships/slideLayout" Target="../slideLayouts/slideLayout14.xml"/><Relationship Id="rId5" Type="http://schemas.openxmlformats.org/officeDocument/2006/relationships/image" Target="../media/image55.png"/><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6.jpg"/><Relationship Id="rId7" Type="http://schemas.openxmlformats.org/officeDocument/2006/relationships/image" Target="../media/image55.png"/><Relationship Id="rId2" Type="http://schemas.openxmlformats.org/officeDocument/2006/relationships/image" Target="../media/image53.jpg"/><Relationship Id="rId1" Type="http://schemas.openxmlformats.org/officeDocument/2006/relationships/slideLayout" Target="../slideLayouts/slideLayout14.xml"/><Relationship Id="rId6" Type="http://schemas.openxmlformats.org/officeDocument/2006/relationships/image" Target="../media/image54.png"/><Relationship Id="rId5" Type="http://schemas.openxmlformats.org/officeDocument/2006/relationships/image" Target="../media/image58.jpeg"/><Relationship Id="rId4" Type="http://schemas.openxmlformats.org/officeDocument/2006/relationships/image" Target="../media/image57.jpeg"/></Relationships>
</file>

<file path=ppt/slides/_rels/slide23.xml.rels><?xml version="1.0" encoding="UTF-8" standalone="yes"?>
<Relationships xmlns="http://schemas.openxmlformats.org/package/2006/relationships"><Relationship Id="rId3" Type="http://schemas.openxmlformats.org/officeDocument/2006/relationships/image" Target="../media/image56.jpg"/><Relationship Id="rId7"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Layout" Target="../slideLayouts/slideLayout1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61.jpeg"/><Relationship Id="rId1" Type="http://schemas.openxmlformats.org/officeDocument/2006/relationships/slideLayout" Target="../slideLayouts/slideLayout18.xml"/><Relationship Id="rId5" Type="http://schemas.openxmlformats.org/officeDocument/2006/relationships/image" Target="../media/image51.png"/><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18.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71.png"/></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3.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4.gif"/><Relationship Id="rId1" Type="http://schemas.openxmlformats.org/officeDocument/2006/relationships/slideLayout" Target="../slideLayouts/slideLayout18.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8.jpeg"/></Relationships>
</file>

<file path=ppt/slides/_rels/slide3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8.jpeg"/></Relationships>
</file>

<file path=ppt/slides/_rels/slide3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8.jpeg"/></Relationships>
</file>

<file path=ppt/slides/_rels/slide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17.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63.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9.xml.rels><?xml version="1.0" encoding="UTF-8" standalone="yes"?>
<Relationships xmlns="http://schemas.openxmlformats.org/package/2006/relationships"><Relationship Id="rId3" Type="http://schemas.openxmlformats.org/officeDocument/2006/relationships/image" Target="../media/image86.gif"/><Relationship Id="rId2" Type="http://schemas.openxmlformats.org/officeDocument/2006/relationships/image" Target="../media/image85.jpeg"/><Relationship Id="rId1" Type="http://schemas.openxmlformats.org/officeDocument/2006/relationships/slideLayout" Target="../slideLayouts/slideLayout16.xml"/><Relationship Id="rId4" Type="http://schemas.openxmlformats.org/officeDocument/2006/relationships/image" Target="../media/image87.jpg"/></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7.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png"/></Relationships>
</file>

<file path=ppt/slides/_rels/slide50.xml.rels><?xml version="1.0" encoding="UTF-8" standalone="yes"?>
<Relationships xmlns="http://schemas.openxmlformats.org/package/2006/relationships"><Relationship Id="rId3" Type="http://schemas.openxmlformats.org/officeDocument/2006/relationships/image" Target="../media/image86.gif"/><Relationship Id="rId2" Type="http://schemas.openxmlformats.org/officeDocument/2006/relationships/image" Target="../media/image85.jpeg"/><Relationship Id="rId1" Type="http://schemas.openxmlformats.org/officeDocument/2006/relationships/slideLayout" Target="../slideLayouts/slideLayout16.xml"/><Relationship Id="rId4" Type="http://schemas.openxmlformats.org/officeDocument/2006/relationships/image" Target="../media/image87.jpg"/></Relationships>
</file>

<file path=ppt/slides/_rels/slide51.xml.rels><?xml version="1.0" encoding="UTF-8" standalone="yes"?>
<Relationships xmlns="http://schemas.openxmlformats.org/package/2006/relationships"><Relationship Id="rId3" Type="http://schemas.openxmlformats.org/officeDocument/2006/relationships/image" Target="../media/image86.gif"/><Relationship Id="rId2" Type="http://schemas.openxmlformats.org/officeDocument/2006/relationships/image" Target="../media/image85.jpeg"/><Relationship Id="rId1" Type="http://schemas.openxmlformats.org/officeDocument/2006/relationships/slideLayout" Target="../slideLayouts/slideLayout16.xml"/><Relationship Id="rId4" Type="http://schemas.openxmlformats.org/officeDocument/2006/relationships/image" Target="../media/image87.jpg"/></Relationships>
</file>

<file path=ppt/slides/_rels/slide52.xml.rels><?xml version="1.0" encoding="UTF-8" standalone="yes"?>
<Relationships xmlns="http://schemas.openxmlformats.org/package/2006/relationships"><Relationship Id="rId3" Type="http://schemas.openxmlformats.org/officeDocument/2006/relationships/image" Target="../media/image86.gif"/><Relationship Id="rId2" Type="http://schemas.openxmlformats.org/officeDocument/2006/relationships/image" Target="../media/image85.jpeg"/><Relationship Id="rId1" Type="http://schemas.openxmlformats.org/officeDocument/2006/relationships/slideLayout" Target="../slideLayouts/slideLayout16.xml"/><Relationship Id="rId4" Type="http://schemas.openxmlformats.org/officeDocument/2006/relationships/image" Target="../media/image87.jpg"/></Relationships>
</file>

<file path=ppt/slides/_rels/slide53.xml.rels><?xml version="1.0" encoding="UTF-8" standalone="yes"?>
<Relationships xmlns="http://schemas.openxmlformats.org/package/2006/relationships"><Relationship Id="rId3" Type="http://schemas.openxmlformats.org/officeDocument/2006/relationships/image" Target="../media/image86.gif"/><Relationship Id="rId2" Type="http://schemas.openxmlformats.org/officeDocument/2006/relationships/image" Target="../media/image85.jpeg"/><Relationship Id="rId1" Type="http://schemas.openxmlformats.org/officeDocument/2006/relationships/slideLayout" Target="../slideLayouts/slideLayout16.xml"/><Relationship Id="rId4" Type="http://schemas.openxmlformats.org/officeDocument/2006/relationships/image" Target="../media/image87.jpg"/></Relationships>
</file>

<file path=ppt/slides/_rels/slide54.xml.rels><?xml version="1.0" encoding="UTF-8" standalone="yes"?>
<Relationships xmlns="http://schemas.openxmlformats.org/package/2006/relationships"><Relationship Id="rId3" Type="http://schemas.openxmlformats.org/officeDocument/2006/relationships/image" Target="../media/image86.gif"/><Relationship Id="rId2" Type="http://schemas.openxmlformats.org/officeDocument/2006/relationships/image" Target="../media/image85.jpeg"/><Relationship Id="rId1" Type="http://schemas.openxmlformats.org/officeDocument/2006/relationships/slideLayout" Target="../slideLayouts/slideLayout16.xml"/><Relationship Id="rId4" Type="http://schemas.openxmlformats.org/officeDocument/2006/relationships/image" Target="../media/image87.jpg"/></Relationships>
</file>

<file path=ppt/slides/_rels/slide55.xml.rels><?xml version="1.0" encoding="UTF-8" standalone="yes"?>
<Relationships xmlns="http://schemas.openxmlformats.org/package/2006/relationships"><Relationship Id="rId3" Type="http://schemas.openxmlformats.org/officeDocument/2006/relationships/image" Target="../media/image86.gif"/><Relationship Id="rId2" Type="http://schemas.openxmlformats.org/officeDocument/2006/relationships/image" Target="../media/image85.jpeg"/><Relationship Id="rId1" Type="http://schemas.openxmlformats.org/officeDocument/2006/relationships/slideLayout" Target="../slideLayouts/slideLayout16.xml"/><Relationship Id="rId4" Type="http://schemas.openxmlformats.org/officeDocument/2006/relationships/image" Target="../media/image87.jpg"/></Relationships>
</file>

<file path=ppt/slides/_rels/slide5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63.png"/><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63.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63.png"/><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89.png"/><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89.png"/><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89.png"/><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g"/><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0.jpg"/><Relationship Id="rId1" Type="http://schemas.openxmlformats.org/officeDocument/2006/relationships/slideLayout" Target="../slideLayouts/slideLayout17.xml"/><Relationship Id="rId6" Type="http://schemas.openxmlformats.org/officeDocument/2006/relationships/image" Target="../media/image95.jpeg"/><Relationship Id="rId5" Type="http://schemas.openxmlformats.org/officeDocument/2006/relationships/image" Target="../media/image94.jpeg"/><Relationship Id="rId4" Type="http://schemas.openxmlformats.org/officeDocument/2006/relationships/image" Target="../media/image93.jpeg"/></Relationships>
</file>

<file path=ppt/slides/_rels/slide7.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png"/><Relationship Id="rId1" Type="http://schemas.openxmlformats.org/officeDocument/2006/relationships/slideLayout" Target="../slideLayouts/slideLayout3.xml"/><Relationship Id="rId5" Type="http://schemas.openxmlformats.org/officeDocument/2006/relationships/image" Target="../media/image27.jpeg"/><Relationship Id="rId4" Type="http://schemas.openxmlformats.org/officeDocument/2006/relationships/image" Target="../media/image26.jpeg"/></Relationships>
</file>

<file path=ppt/slides/_rels/slide70.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0.jpg"/><Relationship Id="rId1" Type="http://schemas.openxmlformats.org/officeDocument/2006/relationships/slideLayout" Target="../slideLayouts/slideLayout17.xml"/><Relationship Id="rId6" Type="http://schemas.openxmlformats.org/officeDocument/2006/relationships/image" Target="../media/image95.jpeg"/><Relationship Id="rId5" Type="http://schemas.openxmlformats.org/officeDocument/2006/relationships/image" Target="../media/image94.jpeg"/><Relationship Id="rId4" Type="http://schemas.openxmlformats.org/officeDocument/2006/relationships/image" Target="../media/image93.jpeg"/></Relationships>
</file>

<file path=ppt/slides/_rels/slide71.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6.jpeg"/><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image" Target="../media/image89.png"/><Relationship Id="rId1" Type="http://schemas.openxmlformats.org/officeDocument/2006/relationships/slideLayout" Target="../slideLayouts/slideLayout17.xml"/><Relationship Id="rId4" Type="http://schemas.openxmlformats.org/officeDocument/2006/relationships/image" Target="../media/image98.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6.jpeg"/><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image" Target="../media/image97.jpg"/><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8.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18.xml"/><Relationship Id="rId4" Type="http://schemas.openxmlformats.org/officeDocument/2006/relationships/image" Target="../media/image3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007589" y="573618"/>
            <a:ext cx="6096851" cy="3429479"/>
          </a:xfrm>
          <a:prstGeom prst="rect">
            <a:avLst/>
          </a:prstGeom>
        </p:spPr>
      </p:pic>
      <p:pic>
        <p:nvPicPr>
          <p:cNvPr id="7" name="Picture 6"/>
          <p:cNvPicPr>
            <a:picLocks noChangeAspect="1"/>
          </p:cNvPicPr>
          <p:nvPr/>
        </p:nvPicPr>
        <p:blipFill>
          <a:blip r:embed="rId3"/>
          <a:stretch>
            <a:fillRect/>
          </a:stretch>
        </p:blipFill>
        <p:spPr>
          <a:xfrm>
            <a:off x="6007590" y="3693889"/>
            <a:ext cx="6096851" cy="3429479"/>
          </a:xfrm>
          <a:prstGeom prst="rect">
            <a:avLst/>
          </a:prstGeom>
        </p:spPr>
      </p:pic>
      <p:sp>
        <p:nvSpPr>
          <p:cNvPr id="8" name="TextBox 7"/>
          <p:cNvSpPr txBox="1"/>
          <p:nvPr/>
        </p:nvSpPr>
        <p:spPr>
          <a:xfrm>
            <a:off x="7483995" y="0"/>
            <a:ext cx="3144038" cy="584775"/>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latin typeface="Arial Black" panose="020B0A04020102020204" pitchFamily="34" charset="0"/>
              </a:rPr>
              <a:t>#1: NCERT</a:t>
            </a:r>
          </a:p>
        </p:txBody>
      </p:sp>
      <p:pic>
        <p:nvPicPr>
          <p:cNvPr id="9" name="Content Placeholder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322" y="1362667"/>
            <a:ext cx="6116939" cy="4430949"/>
          </a:xfrm>
          <a:prstGeom prst="rect">
            <a:avLst/>
          </a:prstGeom>
        </p:spPr>
      </p:pic>
    </p:spTree>
    <p:extLst>
      <p:ext uri="{BB962C8B-B14F-4D97-AF65-F5344CB8AC3E}">
        <p14:creationId xmlns:p14="http://schemas.microsoft.com/office/powerpoint/2010/main" val="54167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ETF: Exchange Traded Fund</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8600" y="2750643"/>
            <a:ext cx="3002280" cy="3002280"/>
          </a:xfrm>
          <a:prstGeom prst="rect">
            <a:avLst/>
          </a:prstGeom>
        </p:spPr>
      </p:pic>
      <p:sp>
        <p:nvSpPr>
          <p:cNvPr id="8" name="TextBox 7"/>
          <p:cNvSpPr txBox="1"/>
          <p:nvPr/>
        </p:nvSpPr>
        <p:spPr>
          <a:xfrm>
            <a:off x="712680" y="5248832"/>
            <a:ext cx="4551680" cy="1200329"/>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Portfolio Goldman </a:t>
            </a:r>
            <a:r>
              <a:rPr lang="en-US" sz="3600" dirty="0" err="1" smtClean="0">
                <a:latin typeface="Arial Black" panose="020B0A04020102020204" pitchFamily="34" charset="0"/>
              </a:rPr>
              <a:t>Sach</a:t>
            </a:r>
            <a:endParaRPr lang="en-US" sz="3600" dirty="0">
              <a:latin typeface="Arial Black" panose="020B0A04020102020204" pitchFamily="34" charset="0"/>
            </a:endParaRPr>
          </a:p>
        </p:txBody>
      </p:sp>
      <p:sp>
        <p:nvSpPr>
          <p:cNvPr id="9" name="TextBox 8"/>
          <p:cNvSpPr txBox="1"/>
          <p:nvPr/>
        </p:nvSpPr>
        <p:spPr>
          <a:xfrm rot="21213415">
            <a:off x="5329302" y="2592732"/>
            <a:ext cx="2247121" cy="1283910"/>
          </a:xfrm>
          <a:prstGeom prst="rightArrow">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sz="3600" dirty="0" smtClean="0">
                <a:latin typeface="Arial Black" panose="020B0A04020102020204" pitchFamily="34" charset="0"/>
              </a:rPr>
              <a:t>Rs.10</a:t>
            </a:r>
            <a:endParaRPr lang="en-US" sz="3600" dirty="0">
              <a:latin typeface="Arial Black" panose="020B0A04020102020204" pitchFamily="34" charset="0"/>
            </a:endParaRPr>
          </a:p>
        </p:txBody>
      </p:sp>
      <p:sp>
        <p:nvSpPr>
          <p:cNvPr id="10" name="TextBox 9"/>
          <p:cNvSpPr txBox="1"/>
          <p:nvPr/>
        </p:nvSpPr>
        <p:spPr>
          <a:xfrm rot="21213415">
            <a:off x="5447502" y="3356715"/>
            <a:ext cx="2247121" cy="1283910"/>
          </a:xfrm>
          <a:prstGeom prst="rightArrow">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sz="3600" dirty="0" smtClean="0">
                <a:latin typeface="Arial Black" panose="020B0A04020102020204" pitchFamily="34" charset="0"/>
              </a:rPr>
              <a:t>Rs.10</a:t>
            </a:r>
            <a:endParaRPr lang="en-US" sz="3600" dirty="0">
              <a:latin typeface="Arial Black" panose="020B0A04020102020204" pitchFamily="34" charset="0"/>
            </a:endParaRPr>
          </a:p>
        </p:txBody>
      </p:sp>
      <p:sp>
        <p:nvSpPr>
          <p:cNvPr id="11" name="TextBox 10"/>
          <p:cNvSpPr txBox="1"/>
          <p:nvPr/>
        </p:nvSpPr>
        <p:spPr>
          <a:xfrm rot="21213415">
            <a:off x="5565704" y="4120698"/>
            <a:ext cx="2247121" cy="1283910"/>
          </a:xfrm>
          <a:prstGeom prst="rightArrow">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sz="3600" dirty="0" smtClean="0">
                <a:latin typeface="Arial Black" panose="020B0A04020102020204" pitchFamily="34" charset="0"/>
              </a:rPr>
              <a:t>Rs.10</a:t>
            </a:r>
            <a:endParaRPr lang="en-US" sz="3600" dirty="0">
              <a:latin typeface="Arial Black" panose="020B0A04020102020204" pitchFamily="34"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6695" y="2178754"/>
            <a:ext cx="2664408" cy="2664408"/>
          </a:xfrm>
          <a:prstGeom prst="rect">
            <a:avLst/>
          </a:prstGeom>
        </p:spPr>
      </p:pic>
      <p:sp>
        <p:nvSpPr>
          <p:cNvPr id="18" name="TextBox 17"/>
          <p:cNvSpPr txBox="1"/>
          <p:nvPr/>
        </p:nvSpPr>
        <p:spPr>
          <a:xfrm>
            <a:off x="888630" y="1269575"/>
            <a:ext cx="4197604" cy="2404586"/>
          </a:xfrm>
          <a:prstGeom prst="downArrowCallout">
            <a:avLst/>
          </a:prstGeom>
          <a:solidFill>
            <a:srgbClr val="FFC000"/>
          </a:solidFill>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3200" dirty="0" smtClean="0">
                <a:latin typeface="Arial Black" panose="020B0A04020102020204" pitchFamily="34" charset="0"/>
              </a:rPr>
              <a:t>ONGC, CIL, GAIL</a:t>
            </a:r>
          </a:p>
          <a:p>
            <a:pPr algn="ctr"/>
            <a:r>
              <a:rPr lang="en-US" sz="3200" dirty="0" smtClean="0">
                <a:latin typeface="Arial Black" panose="020B0A04020102020204" pitchFamily="34" charset="0"/>
              </a:rPr>
              <a:t>10 CPSE</a:t>
            </a:r>
          </a:p>
          <a:p>
            <a:pPr algn="ctr"/>
            <a:r>
              <a:rPr lang="en-US" sz="3200" dirty="0" smtClean="0">
                <a:latin typeface="Arial Black" panose="020B0A04020102020204" pitchFamily="34" charset="0"/>
              </a:rPr>
              <a:t>Rs.3000 crore</a:t>
            </a:r>
            <a:endParaRPr lang="en-US" sz="3200" dirty="0">
              <a:latin typeface="Arial Black" panose="020B0A04020102020204" pitchFamily="34" charset="0"/>
            </a:endParaRPr>
          </a:p>
        </p:txBody>
      </p:sp>
      <p:sp>
        <p:nvSpPr>
          <p:cNvPr id="19" name="TextBox 18"/>
          <p:cNvSpPr txBox="1"/>
          <p:nvPr/>
        </p:nvSpPr>
        <p:spPr>
          <a:xfrm>
            <a:off x="5172771" y="2073931"/>
            <a:ext cx="2568009" cy="646331"/>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NFO</a:t>
            </a:r>
            <a:endParaRPr lang="en-US" sz="3600" dirty="0">
              <a:latin typeface="Arial Black" panose="020B0A04020102020204" pitchFamily="34" charset="0"/>
            </a:endParaRPr>
          </a:p>
        </p:txBody>
      </p:sp>
      <p:sp>
        <p:nvSpPr>
          <p:cNvPr id="20" name="TextBox 19"/>
          <p:cNvSpPr txBox="1"/>
          <p:nvPr/>
        </p:nvSpPr>
        <p:spPr>
          <a:xfrm rot="2338632">
            <a:off x="8706186" y="3609828"/>
            <a:ext cx="2247121" cy="1283910"/>
          </a:xfrm>
          <a:prstGeom prst="rightArrow">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sz="3600" dirty="0" smtClean="0">
                <a:latin typeface="Arial Black" panose="020B0A04020102020204" pitchFamily="34" charset="0"/>
              </a:rPr>
              <a:t>Rs.20</a:t>
            </a:r>
            <a:endParaRPr lang="en-US" sz="3600" dirty="0">
              <a:latin typeface="Arial Black" panose="020B0A04020102020204" pitchFamily="34" charset="0"/>
            </a:endParaRPr>
          </a:p>
        </p:txBody>
      </p: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9689" y="4420719"/>
            <a:ext cx="2664408" cy="2664408"/>
          </a:xfrm>
          <a:prstGeom prst="rect">
            <a:avLst/>
          </a:prstGeom>
        </p:spPr>
      </p:pic>
      <p:sp>
        <p:nvSpPr>
          <p:cNvPr id="21" name="TextBox 20"/>
          <p:cNvSpPr txBox="1"/>
          <p:nvPr/>
        </p:nvSpPr>
        <p:spPr>
          <a:xfrm>
            <a:off x="8972760" y="6125995"/>
            <a:ext cx="3219240" cy="646331"/>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BSE-NSE</a:t>
            </a:r>
            <a:endParaRPr lang="en-US" sz="3600" dirty="0">
              <a:latin typeface="Arial Black" panose="020B0A04020102020204" pitchFamily="34" charset="0"/>
            </a:endParaRPr>
          </a:p>
        </p:txBody>
      </p:sp>
    </p:spTree>
    <p:extLst>
      <p:ext uri="{BB962C8B-B14F-4D97-AF65-F5344CB8AC3E}">
        <p14:creationId xmlns:p14="http://schemas.microsoft.com/office/powerpoint/2010/main" val="28606465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484255">
            <a:off x="103668" y="3942149"/>
            <a:ext cx="1665646" cy="1209522"/>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8192" y="159216"/>
            <a:ext cx="1219200" cy="1219200"/>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0592" y="311616"/>
            <a:ext cx="1219200" cy="1219200"/>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2992" y="464016"/>
            <a:ext cx="1219200" cy="1219200"/>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0356" y="4350939"/>
            <a:ext cx="1625046" cy="1218785"/>
          </a:xfrm>
          <a:prstGeom prst="rect">
            <a:avLst/>
          </a:prstGeom>
        </p:spPr>
      </p:pic>
      <p:sp>
        <p:nvSpPr>
          <p:cNvPr id="39" name="TextBox 38"/>
          <p:cNvSpPr txBox="1"/>
          <p:nvPr/>
        </p:nvSpPr>
        <p:spPr>
          <a:xfrm>
            <a:off x="6608352" y="5569724"/>
            <a:ext cx="3303744" cy="1015663"/>
          </a:xfrm>
          <a:prstGeom prst="rect">
            <a:avLst/>
          </a:prstGeom>
          <a:solidFill>
            <a:srgbClr val="00B05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latin typeface="Arial Black" panose="020B0A04020102020204" pitchFamily="34" charset="0"/>
              </a:rPr>
              <a:t>P-Note</a:t>
            </a:r>
          </a:p>
          <a:p>
            <a:pPr algn="ctr"/>
            <a:r>
              <a:rPr lang="en-US" sz="2000" dirty="0" smtClean="0">
                <a:latin typeface="Arial Black" panose="020B0A04020102020204" pitchFamily="34" charset="0"/>
              </a:rPr>
              <a:t>Derives value from FII’s portfolio</a:t>
            </a:r>
          </a:p>
        </p:txBody>
      </p:sp>
      <p:cxnSp>
        <p:nvCxnSpPr>
          <p:cNvPr id="37" name="Straight Arrow Connector 36"/>
          <p:cNvCxnSpPr>
            <a:stCxn id="8" idx="1"/>
          </p:cNvCxnSpPr>
          <p:nvPr/>
        </p:nvCxnSpPr>
        <p:spPr>
          <a:xfrm flipH="1">
            <a:off x="5275423" y="2674955"/>
            <a:ext cx="1997567" cy="1763587"/>
          </a:xfrm>
          <a:prstGeom prst="straightConnector1">
            <a:avLst/>
          </a:prstGeom>
          <a:ln w="76200">
            <a:solidFill>
              <a:srgbClr val="00800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6122" y="265176"/>
            <a:ext cx="2585277" cy="1601858"/>
          </a:xfrm>
          <a:prstGeom prst="rect">
            <a:avLst/>
          </a:prstGeom>
        </p:spPr>
      </p:pic>
      <p:sp>
        <p:nvSpPr>
          <p:cNvPr id="3" name="TextBox 2"/>
          <p:cNvSpPr txBox="1"/>
          <p:nvPr/>
        </p:nvSpPr>
        <p:spPr>
          <a:xfrm>
            <a:off x="216680" y="1867034"/>
            <a:ext cx="2804160" cy="1323439"/>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latin typeface="Segoe UI Semibold" panose="020B0702040204020203" pitchFamily="34" charset="0"/>
                <a:cs typeface="Segoe UI Semibold" panose="020B0702040204020203" pitchFamily="34" charset="0"/>
              </a:rPr>
              <a:t>Sadhu Yadav a.k.a Politician, builder, Contractor &amp; Mafia </a:t>
            </a:r>
          </a:p>
          <a:p>
            <a:pPr algn="ctr"/>
            <a:r>
              <a:rPr lang="en-US" sz="2000" dirty="0" smtClean="0">
                <a:latin typeface="Segoe UI Semibold" panose="020B0702040204020203" pitchFamily="34" charset="0"/>
                <a:cs typeface="Segoe UI Semibold" panose="020B0702040204020203" pitchFamily="34" charset="0"/>
              </a:rPr>
              <a:t>all in one Multiskill</a:t>
            </a:r>
            <a:endParaRPr lang="en-US" sz="2000" dirty="0">
              <a:latin typeface="Segoe UI Semibold" panose="020B0702040204020203" pitchFamily="34" charset="0"/>
              <a:cs typeface="Segoe UI Semibold" panose="020B0702040204020203" pitchFamily="34" charset="0"/>
            </a:endParaRPr>
          </a:p>
        </p:txBody>
      </p:sp>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20312" y="426025"/>
            <a:ext cx="1920240" cy="1280160"/>
          </a:xfrm>
          <a:prstGeom prst="rect">
            <a:avLst/>
          </a:prstGeom>
        </p:spPr>
      </p:pic>
      <p:cxnSp>
        <p:nvCxnSpPr>
          <p:cNvPr id="5" name="Straight Arrow Connector 4"/>
          <p:cNvCxnSpPr>
            <a:endCxn id="4" idx="1"/>
          </p:cNvCxnSpPr>
          <p:nvPr/>
        </p:nvCxnSpPr>
        <p:spPr>
          <a:xfrm>
            <a:off x="2911399" y="1066105"/>
            <a:ext cx="1108913" cy="0"/>
          </a:xfrm>
          <a:prstGeom prst="straightConnector1">
            <a:avLst/>
          </a:prstGeom>
          <a:ln w="76200">
            <a:solidFill>
              <a:srgbClr val="00800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sp>
        <p:nvSpPr>
          <p:cNvPr id="7" name="TextBox 6"/>
          <p:cNvSpPr txBox="1"/>
          <p:nvPr/>
        </p:nvSpPr>
        <p:spPr>
          <a:xfrm>
            <a:off x="3578352" y="1706185"/>
            <a:ext cx="2804160" cy="1323439"/>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latin typeface="Segoe UI Semibold" panose="020B0702040204020203" pitchFamily="34" charset="0"/>
                <a:cs typeface="Segoe UI Semibold" panose="020B0702040204020203" pitchFamily="34" charset="0"/>
              </a:rPr>
              <a:t>Hawala operator sends Rupees to Tax Haven, converting</a:t>
            </a:r>
          </a:p>
          <a:p>
            <a:pPr algn="ctr"/>
            <a:r>
              <a:rPr lang="en-US" sz="2000" dirty="0" smtClean="0">
                <a:latin typeface="Segoe UI Semibold" panose="020B0702040204020203" pitchFamily="34" charset="0"/>
                <a:cs typeface="Segoe UI Semibold" panose="020B0702040204020203" pitchFamily="34" charset="0"/>
              </a:rPr>
              <a:t>to Dollars</a:t>
            </a:r>
            <a:endParaRPr lang="en-US" sz="2000" dirty="0">
              <a:latin typeface="Segoe UI Semibold" panose="020B0702040204020203" pitchFamily="34" charset="0"/>
              <a:cs typeface="Segoe UI Semibold" panose="020B0702040204020203" pitchFamily="34" charset="0"/>
            </a:endParaRPr>
          </a:p>
        </p:txBody>
      </p:sp>
      <p:sp>
        <p:nvSpPr>
          <p:cNvPr id="8" name="TextBox 7"/>
          <p:cNvSpPr txBox="1"/>
          <p:nvPr/>
        </p:nvSpPr>
        <p:spPr>
          <a:xfrm>
            <a:off x="7272990" y="2167123"/>
            <a:ext cx="2804160" cy="1015663"/>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000" dirty="0" smtClean="0">
                <a:latin typeface="Segoe UI Semibold" panose="020B0702040204020203" pitchFamily="34" charset="0"/>
                <a:cs typeface="Segoe UI Semibold" panose="020B0702040204020203" pitchFamily="34" charset="0"/>
              </a:rPr>
              <a:t>Hedge Fund Manager or Investment banker </a:t>
            </a:r>
          </a:p>
          <a:p>
            <a:pPr algn="ctr"/>
            <a:r>
              <a:rPr lang="en-US" sz="2000" dirty="0" smtClean="0">
                <a:latin typeface="Segoe UI Semibold" panose="020B0702040204020203" pitchFamily="34" charset="0"/>
                <a:cs typeface="Segoe UI Semibold" panose="020B0702040204020203" pitchFamily="34" charset="0"/>
              </a:rPr>
              <a:t>in Tax Haven</a:t>
            </a:r>
            <a:endParaRPr lang="en-US" sz="1600" dirty="0">
              <a:latin typeface="Segoe UI Semibold" panose="020B0702040204020203" pitchFamily="34" charset="0"/>
              <a:cs typeface="Segoe UI Semibold" panose="020B0702040204020203" pitchFamily="34" charset="0"/>
            </a:endParaRPr>
          </a:p>
        </p:txBody>
      </p:sp>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13070" y="338323"/>
            <a:ext cx="1524000" cy="1828800"/>
          </a:xfrm>
          <a:prstGeom prst="rect">
            <a:avLst/>
          </a:prstGeom>
        </p:spPr>
      </p:pic>
      <p:cxnSp>
        <p:nvCxnSpPr>
          <p:cNvPr id="10" name="Straight Arrow Connector 9"/>
          <p:cNvCxnSpPr>
            <a:stCxn id="4" idx="3"/>
            <a:endCxn id="9" idx="1"/>
          </p:cNvCxnSpPr>
          <p:nvPr/>
        </p:nvCxnSpPr>
        <p:spPr>
          <a:xfrm>
            <a:off x="5940552" y="1066105"/>
            <a:ext cx="1972518" cy="186618"/>
          </a:xfrm>
          <a:prstGeom prst="straightConnector1">
            <a:avLst/>
          </a:prstGeom>
          <a:ln w="76200">
            <a:solidFill>
              <a:srgbClr val="00800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5860" y="3175310"/>
            <a:ext cx="1219200" cy="1219200"/>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8260" y="3327710"/>
            <a:ext cx="1219200" cy="1219200"/>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0660" y="3480110"/>
            <a:ext cx="1219200" cy="1219200"/>
          </a:xfrm>
          <a:prstGeom prst="rect">
            <a:avLst/>
          </a:prstGeom>
        </p:spPr>
      </p:pic>
      <p:sp>
        <p:nvSpPr>
          <p:cNvPr id="20" name="TextBox 19"/>
          <p:cNvSpPr txBox="1"/>
          <p:nvPr/>
        </p:nvSpPr>
        <p:spPr>
          <a:xfrm>
            <a:off x="3447503" y="5531159"/>
            <a:ext cx="2789167" cy="369332"/>
          </a:xfrm>
          <a:prstGeom prst="rect">
            <a:avLst/>
          </a:prstGeom>
          <a:solidFill>
            <a:schemeClr val="accent1">
              <a:lumMod val="75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dirty="0" smtClean="0">
                <a:latin typeface="Arial Black" panose="020B0A04020102020204" pitchFamily="34" charset="0"/>
              </a:rPr>
              <a:t>SEBI registered FII</a:t>
            </a:r>
          </a:p>
        </p:txBody>
      </p:sp>
      <p:pic>
        <p:nvPicPr>
          <p:cNvPr id="21" name="Picture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278020">
            <a:off x="1642860" y="3697032"/>
            <a:ext cx="1402877" cy="1469680"/>
          </a:xfrm>
          <a:prstGeom prst="rect">
            <a:avLst/>
          </a:prstGeom>
        </p:spPr>
      </p:pic>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0661092">
            <a:off x="522885" y="3794891"/>
            <a:ext cx="1671201" cy="589637"/>
          </a:xfrm>
          <a:prstGeom prst="rect">
            <a:avLst/>
          </a:prstGeom>
        </p:spPr>
      </p:pic>
      <p:sp>
        <p:nvSpPr>
          <p:cNvPr id="24" name="TextBox 23"/>
          <p:cNvSpPr txBox="1"/>
          <p:nvPr/>
        </p:nvSpPr>
        <p:spPr>
          <a:xfrm>
            <a:off x="216680" y="6271083"/>
            <a:ext cx="2526520" cy="461665"/>
          </a:xfrm>
          <a:prstGeom prst="rect">
            <a:avLst/>
          </a:prstGeom>
          <a:solidFill>
            <a:schemeClr val="accent1">
              <a:lumMod val="75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400" dirty="0" smtClean="0">
                <a:latin typeface="Arial Black" panose="020B0A04020102020204" pitchFamily="34" charset="0"/>
              </a:rPr>
              <a:t>FII’s portfolio</a:t>
            </a:r>
          </a:p>
        </p:txBody>
      </p:sp>
      <p:pic>
        <p:nvPicPr>
          <p:cNvPr id="25" name="Picture 2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83593" y="5058888"/>
            <a:ext cx="1415916" cy="1415916"/>
          </a:xfrm>
          <a:prstGeom prst="rect">
            <a:avLst/>
          </a:prstGeom>
        </p:spPr>
      </p:pic>
      <p:cxnSp>
        <p:nvCxnSpPr>
          <p:cNvPr id="27" name="Straight Arrow Connector 26"/>
          <p:cNvCxnSpPr>
            <a:endCxn id="8" idx="2"/>
          </p:cNvCxnSpPr>
          <p:nvPr/>
        </p:nvCxnSpPr>
        <p:spPr>
          <a:xfrm flipV="1">
            <a:off x="8217523" y="3182786"/>
            <a:ext cx="457547" cy="972086"/>
          </a:xfrm>
          <a:prstGeom prst="straightConnector1">
            <a:avLst/>
          </a:prstGeom>
          <a:ln w="76200">
            <a:solidFill>
              <a:srgbClr val="00206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28" name="Straight Arrow Connector 27"/>
          <p:cNvCxnSpPr/>
          <p:nvPr/>
        </p:nvCxnSpPr>
        <p:spPr>
          <a:xfrm flipV="1">
            <a:off x="6769403" y="4906021"/>
            <a:ext cx="838867" cy="752242"/>
          </a:xfrm>
          <a:prstGeom prst="straightConnector1">
            <a:avLst/>
          </a:prstGeom>
          <a:ln w="76200">
            <a:solidFill>
              <a:srgbClr val="00206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40" name="Straight Arrow Connector 39"/>
          <p:cNvCxnSpPr>
            <a:stCxn id="39" idx="1"/>
            <a:endCxn id="24" idx="3"/>
          </p:cNvCxnSpPr>
          <p:nvPr/>
        </p:nvCxnSpPr>
        <p:spPr>
          <a:xfrm flipH="1">
            <a:off x="2743200" y="6077556"/>
            <a:ext cx="3865152" cy="424360"/>
          </a:xfrm>
          <a:prstGeom prst="straightConnector1">
            <a:avLst/>
          </a:prstGeom>
          <a:ln w="76200">
            <a:solidFill>
              <a:schemeClr val="accent2"/>
            </a:solidFill>
            <a:prstDash val="sysDash"/>
            <a:headEnd type="none" w="med" len="med"/>
            <a:tailEnd type="arrow" w="med" len="med"/>
          </a:ln>
        </p:spPr>
        <p:style>
          <a:lnRef idx="3">
            <a:schemeClr val="accent5"/>
          </a:lnRef>
          <a:fillRef idx="0">
            <a:schemeClr val="accent5"/>
          </a:fillRef>
          <a:effectRef idx="2">
            <a:schemeClr val="accent5"/>
          </a:effectRef>
          <a:fontRef idx="minor">
            <a:schemeClr val="tx1"/>
          </a:fontRef>
        </p:style>
      </p:cxnSp>
      <p:pic>
        <p:nvPicPr>
          <p:cNvPr id="43" name="Picture 4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79860" y="4071333"/>
            <a:ext cx="1371391" cy="13713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45" name="Straight Arrow Connector 44"/>
          <p:cNvCxnSpPr>
            <a:stCxn id="19" idx="1"/>
          </p:cNvCxnSpPr>
          <p:nvPr/>
        </p:nvCxnSpPr>
        <p:spPr>
          <a:xfrm flipH="1">
            <a:off x="2639303" y="4960332"/>
            <a:ext cx="1261053" cy="683926"/>
          </a:xfrm>
          <a:prstGeom prst="straightConnector1">
            <a:avLst/>
          </a:prstGeom>
          <a:ln w="76200">
            <a:solidFill>
              <a:srgbClr val="00800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0930019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5431" y="638955"/>
            <a:ext cx="2638793" cy="3810532"/>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12</a:t>
            </a:fld>
            <a:endParaRPr lang="en-US" dirty="0"/>
          </a:p>
        </p:txBody>
      </p:sp>
      <p:sp>
        <p:nvSpPr>
          <p:cNvPr id="4" name="Title 3"/>
          <p:cNvSpPr>
            <a:spLocks noGrp="1"/>
          </p:cNvSpPr>
          <p:nvPr>
            <p:ph type="title"/>
          </p:nvPr>
        </p:nvSpPr>
        <p:spPr/>
        <p:txBody>
          <a:bodyPr>
            <a:normAutofit fontScale="90000"/>
          </a:bodyPr>
          <a:lstStyle/>
          <a:p>
            <a:r>
              <a:rPr lang="en-US" dirty="0" smtClean="0"/>
              <a:t>SENSEX calculation: 1979</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048920"/>
            <a:ext cx="2819400" cy="1913164"/>
          </a:xfrm>
          <a:prstGeom prst="rect">
            <a:avLst/>
          </a:prstGeom>
        </p:spPr>
      </p:pic>
      <p:sp>
        <p:nvSpPr>
          <p:cNvPr id="24" name="TextBox 23"/>
          <p:cNvSpPr txBox="1"/>
          <p:nvPr/>
        </p:nvSpPr>
        <p:spPr>
          <a:xfrm>
            <a:off x="2526792" y="4406908"/>
            <a:ext cx="3675888" cy="2384405"/>
          </a:xfrm>
          <a:prstGeom prst="leftArrow">
            <a:avLst>
              <a:gd name="adj1" fmla="val 50000"/>
              <a:gd name="adj2" fmla="val 24690"/>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3600" dirty="0" smtClean="0">
                <a:latin typeface="Arial Black" panose="020B0A04020102020204" pitchFamily="34" charset="0"/>
              </a:rPr>
              <a:t>30k with </a:t>
            </a:r>
            <a:r>
              <a:rPr lang="en-US" sz="3600" dirty="0" err="1" smtClean="0">
                <a:latin typeface="Arial Black" panose="020B0A04020102020204" pitchFamily="34" charset="0"/>
              </a:rPr>
              <a:t>Mallya</a:t>
            </a:r>
            <a:endParaRPr lang="en-US" sz="3600" dirty="0">
              <a:latin typeface="Arial Black" panose="020B0A04020102020204" pitchFamily="34" charset="0"/>
            </a:endParaRPr>
          </a:p>
        </p:txBody>
      </p:sp>
      <p:sp>
        <p:nvSpPr>
          <p:cNvPr id="25" name="TextBox 24"/>
          <p:cNvSpPr txBox="1"/>
          <p:nvPr/>
        </p:nvSpPr>
        <p:spPr>
          <a:xfrm>
            <a:off x="3606031" y="2797618"/>
            <a:ext cx="3675888" cy="2384405"/>
          </a:xfrm>
          <a:prstGeom prst="rightArrow">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3600" dirty="0" smtClean="0">
                <a:latin typeface="Arial Black" panose="020B0A04020102020204" pitchFamily="34" charset="0"/>
              </a:rPr>
              <a:t>70k with public</a:t>
            </a:r>
            <a:endParaRPr lang="en-US" sz="3600" dirty="0">
              <a:latin typeface="Arial Black" panose="020B0A040201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1849" y="795523"/>
            <a:ext cx="2638793" cy="3810532"/>
          </a:xfrm>
          <a:prstGeom prst="rect">
            <a:avLst/>
          </a:prstGeom>
        </p:spPr>
      </p:pic>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2526" y="3200540"/>
            <a:ext cx="2638793" cy="3810532"/>
          </a:xfrm>
          <a:prstGeom prst="rect">
            <a:avLst/>
          </a:prstGeom>
        </p:spPr>
      </p:pic>
      <p:pic>
        <p:nvPicPr>
          <p:cNvPr id="26" name="Picture 25"/>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97576" y="3047468"/>
            <a:ext cx="2638793" cy="3810532"/>
          </a:xfrm>
          <a:prstGeom prst="rect">
            <a:avLst/>
          </a:prstGeom>
        </p:spPr>
      </p:pic>
    </p:spTree>
    <p:extLst>
      <p:ext uri="{BB962C8B-B14F-4D97-AF65-F5344CB8AC3E}">
        <p14:creationId xmlns:p14="http://schemas.microsoft.com/office/powerpoint/2010/main" val="31155312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p:cNvSpPr>
            <a:spLocks noGrp="1"/>
          </p:cNvSpPr>
          <p:nvPr>
            <p:ph type="sldNum" sz="quarter" idx="12"/>
          </p:nvPr>
        </p:nvSpPr>
        <p:spPr/>
        <p:txBody>
          <a:bodyPr/>
          <a:lstStyle/>
          <a:p>
            <a:fld id="{D57F1E4F-1CFF-5643-939E-217C01CDF565}" type="slidenum">
              <a:rPr lang="en-US" smtClean="0"/>
              <a:pPr/>
              <a:t>13</a:t>
            </a:fld>
            <a:endParaRPr lang="en-US" dirty="0"/>
          </a:p>
        </p:txBody>
      </p:sp>
      <p:sp>
        <p:nvSpPr>
          <p:cNvPr id="3" name="Title 2"/>
          <p:cNvSpPr>
            <a:spLocks noGrp="1"/>
          </p:cNvSpPr>
          <p:nvPr>
            <p:ph type="title"/>
          </p:nvPr>
        </p:nvSpPr>
        <p:spPr/>
        <p:txBody>
          <a:bodyPr>
            <a:normAutofit fontScale="90000"/>
          </a:bodyPr>
          <a:lstStyle/>
          <a:p>
            <a:r>
              <a:rPr lang="en-US" dirty="0" err="1" smtClean="0"/>
              <a:t>Demat</a:t>
            </a:r>
            <a:r>
              <a:rPr lang="en-US" dirty="0" smtClean="0"/>
              <a:t> System</a:t>
            </a:r>
            <a:endParaRPr lang="en-US" dirty="0"/>
          </a:p>
        </p:txBody>
      </p:sp>
      <p:sp>
        <p:nvSpPr>
          <p:cNvPr id="6" name="TextBox 5"/>
          <p:cNvSpPr txBox="1"/>
          <p:nvPr/>
        </p:nvSpPr>
        <p:spPr>
          <a:xfrm rot="20958825">
            <a:off x="7136061" y="184534"/>
            <a:ext cx="3969677" cy="2384405"/>
          </a:xfrm>
          <a:prstGeom prst="leftArrow">
            <a:avLst/>
          </a:prstGeom>
          <a:solidFill>
            <a:schemeClr val="accent6">
              <a:lumMod val="60000"/>
              <a:lumOff val="40000"/>
            </a:schemeClr>
          </a:solidFill>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sz="3600" dirty="0" smtClean="0">
                <a:solidFill>
                  <a:schemeClr val="tx1"/>
                </a:solidFill>
                <a:latin typeface="Arial Black" panose="020B0A04020102020204" pitchFamily="34" charset="0"/>
              </a:rPr>
              <a:t>Your DEMAT account</a:t>
            </a:r>
            <a:endParaRPr lang="en-US" sz="3600" dirty="0">
              <a:solidFill>
                <a:schemeClr val="tx1"/>
              </a:solidFill>
              <a:latin typeface="Arial Black" panose="020B0A04020102020204" pitchFamily="34" charset="0"/>
            </a:endParaRPr>
          </a:p>
        </p:txBody>
      </p:sp>
      <p:sp>
        <p:nvSpPr>
          <p:cNvPr id="7" name="TextBox 6"/>
          <p:cNvSpPr txBox="1"/>
          <p:nvPr/>
        </p:nvSpPr>
        <p:spPr>
          <a:xfrm rot="20202743">
            <a:off x="2247482" y="711669"/>
            <a:ext cx="5728220" cy="1283910"/>
          </a:xfrm>
          <a:prstGeom prst="leftArrow">
            <a:avLst/>
          </a:prstGeom>
          <a:solidFill>
            <a:srgbClr val="FF0000"/>
          </a:solidFill>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sz="3600" dirty="0" smtClean="0">
                <a:latin typeface="Arial Black" panose="020B0A04020102020204" pitchFamily="34" charset="0"/>
              </a:rPr>
              <a:t>Your Paper Shares</a:t>
            </a:r>
            <a:endParaRPr lang="en-US" sz="3600" dirty="0">
              <a:latin typeface="Arial Black" panose="020B0A04020102020204" pitchFamily="34" charset="0"/>
            </a:endParaRPr>
          </a:p>
        </p:txBody>
      </p:sp>
      <p:sp>
        <p:nvSpPr>
          <p:cNvPr id="8" name="TextBox 7"/>
          <p:cNvSpPr txBox="1"/>
          <p:nvPr/>
        </p:nvSpPr>
        <p:spPr>
          <a:xfrm>
            <a:off x="6071279" y="4314582"/>
            <a:ext cx="3849769" cy="2308324"/>
          </a:xfrm>
          <a:prstGeom prst="rightArrowCallout">
            <a:avLst/>
          </a:prstGeom>
          <a:solidFill>
            <a:srgbClr val="FF0000"/>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3600" dirty="0" smtClean="0">
                <a:latin typeface="Arial Black" panose="020B0A04020102020204" pitchFamily="34" charset="0"/>
              </a:rPr>
              <a:t>Financial inclusion</a:t>
            </a:r>
          </a:p>
          <a:p>
            <a:r>
              <a:rPr lang="en-US" sz="3600" dirty="0" smtClean="0">
                <a:latin typeface="Arial Black" panose="020B0A04020102020204" pitchFamily="34" charset="0"/>
              </a:rPr>
              <a:t>#PAN</a:t>
            </a:r>
          </a:p>
          <a:p>
            <a:r>
              <a:rPr lang="en-US" sz="3600" dirty="0" smtClean="0">
                <a:latin typeface="Arial Black" panose="020B0A04020102020204" pitchFamily="34" charset="0"/>
              </a:rPr>
              <a:t>#DEMAT</a:t>
            </a:r>
            <a:endParaRPr lang="en-US" sz="3600" dirty="0">
              <a:latin typeface="Arial Black" panose="020B0A04020102020204" pitchFamily="34" charset="0"/>
            </a:endParaRPr>
          </a:p>
        </p:txBody>
      </p:sp>
    </p:spTree>
    <p:extLst>
      <p:ext uri="{BB962C8B-B14F-4D97-AF65-F5344CB8AC3E}">
        <p14:creationId xmlns:p14="http://schemas.microsoft.com/office/powerpoint/2010/main" val="33909865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194" y="242887"/>
            <a:ext cx="3619500" cy="2714625"/>
          </a:xfrm>
          <a:prstGeom prst="rect">
            <a:avLst/>
          </a:prstGeom>
        </p:spPr>
      </p:pic>
      <p:sp>
        <p:nvSpPr>
          <p:cNvPr id="5" name="TextBox 4"/>
          <p:cNvSpPr txBox="1"/>
          <p:nvPr/>
        </p:nvSpPr>
        <p:spPr>
          <a:xfrm>
            <a:off x="352806" y="3027434"/>
            <a:ext cx="3675888" cy="646331"/>
          </a:xfrm>
          <a:prstGeom prst="rec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solidFill>
                  <a:schemeClr val="tx1">
                    <a:lumMod val="85000"/>
                    <a:lumOff val="15000"/>
                  </a:schemeClr>
                </a:solidFill>
                <a:latin typeface="Franklin Gothic Heavy" panose="020B0903020102020204" pitchFamily="34" charset="0"/>
              </a:rPr>
              <a:t>Sahara</a:t>
            </a:r>
            <a:endParaRPr lang="en-US" sz="3600" dirty="0">
              <a:solidFill>
                <a:schemeClr val="tx1">
                  <a:lumMod val="85000"/>
                  <a:lumOff val="15000"/>
                </a:schemeClr>
              </a:solidFill>
              <a:latin typeface="Franklin Gothic Heavy" panose="020B0903020102020204" pitchFamily="34" charset="0"/>
            </a:endParaRPr>
          </a:p>
        </p:txBody>
      </p:sp>
      <p:sp>
        <p:nvSpPr>
          <p:cNvPr id="10" name="TextBox 9"/>
          <p:cNvSpPr txBox="1"/>
          <p:nvPr/>
        </p:nvSpPr>
        <p:spPr>
          <a:xfrm>
            <a:off x="4247578" y="3088989"/>
            <a:ext cx="3991166" cy="584775"/>
          </a:xfrm>
          <a:prstGeom prst="rec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solidFill>
                  <a:schemeClr val="tx1">
                    <a:lumMod val="85000"/>
                    <a:lumOff val="15000"/>
                  </a:schemeClr>
                </a:solidFill>
                <a:latin typeface="Franklin Gothic Heavy" panose="020B0903020102020204" pitchFamily="34" charset="0"/>
              </a:rPr>
              <a:t>NSEL</a:t>
            </a:r>
            <a:endParaRPr lang="en-US" sz="3200" dirty="0">
              <a:solidFill>
                <a:schemeClr val="tx1">
                  <a:lumMod val="85000"/>
                  <a:lumOff val="15000"/>
                </a:schemeClr>
              </a:solidFill>
              <a:latin typeface="Franklin Gothic Heavy" panose="020B0903020102020204" pitchFamily="34"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8756" y="413967"/>
            <a:ext cx="4127315" cy="250140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7579" y="317413"/>
            <a:ext cx="4055173" cy="2640099"/>
          </a:xfrm>
          <a:prstGeom prst="rect">
            <a:avLst/>
          </a:prstGeom>
        </p:spPr>
      </p:pic>
      <p:sp>
        <p:nvSpPr>
          <p:cNvPr id="13" name="TextBox 12"/>
          <p:cNvSpPr txBox="1"/>
          <p:nvPr/>
        </p:nvSpPr>
        <p:spPr>
          <a:xfrm>
            <a:off x="8457628" y="3105594"/>
            <a:ext cx="3548444" cy="584775"/>
          </a:xfrm>
          <a:prstGeom prst="rec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err="1" smtClean="0">
                <a:solidFill>
                  <a:schemeClr val="tx1">
                    <a:lumMod val="85000"/>
                    <a:lumOff val="15000"/>
                  </a:schemeClr>
                </a:solidFill>
                <a:latin typeface="Franklin Gothic Heavy" panose="020B0903020102020204" pitchFamily="34" charset="0"/>
              </a:rPr>
              <a:t>Saradha</a:t>
            </a:r>
            <a:endParaRPr lang="en-US" sz="3200" dirty="0">
              <a:solidFill>
                <a:schemeClr val="tx1">
                  <a:lumMod val="85000"/>
                  <a:lumOff val="15000"/>
                </a:schemeClr>
              </a:solidFill>
              <a:latin typeface="Franklin Gothic Heavy" panose="020B0903020102020204" pitchFamily="34" charset="0"/>
            </a:endParaRPr>
          </a:p>
        </p:txBody>
      </p:sp>
      <p:sp>
        <p:nvSpPr>
          <p:cNvPr id="15" name="TextBox 14"/>
          <p:cNvSpPr txBox="1"/>
          <p:nvPr/>
        </p:nvSpPr>
        <p:spPr>
          <a:xfrm>
            <a:off x="409194" y="4070817"/>
            <a:ext cx="11596877" cy="2123658"/>
          </a:xfrm>
          <a:prstGeom prst="rect">
            <a:avLst/>
          </a:prstGeom>
          <a:solidFill>
            <a:schemeClr val="accent4">
              <a:lumMod val="20000"/>
              <a:lumOff val="80000"/>
            </a:schemeClr>
          </a:solidFill>
          <a:ln w="57150">
            <a:solidFill>
              <a:srgbClr val="FF0000"/>
            </a:solidFill>
            <a:prstDash val="dash"/>
          </a:ln>
        </p:spPr>
        <p:style>
          <a:lnRef idx="3">
            <a:schemeClr val="lt1"/>
          </a:lnRef>
          <a:fillRef idx="1">
            <a:schemeClr val="accent5"/>
          </a:fillRef>
          <a:effectRef idx="1">
            <a:schemeClr val="accent5"/>
          </a:effectRef>
          <a:fontRef idx="minor">
            <a:schemeClr val="lt1"/>
          </a:fontRef>
        </p:style>
        <p:txBody>
          <a:bodyPr wrap="square" rtlCol="0">
            <a:spAutoFit/>
          </a:bodyPr>
          <a:lstStyle/>
          <a:p>
            <a:r>
              <a:rPr lang="en-US" sz="4400" dirty="0" smtClean="0">
                <a:solidFill>
                  <a:schemeClr val="bg2">
                    <a:lumMod val="10000"/>
                  </a:schemeClr>
                </a:solidFill>
                <a:latin typeface="Franklin Gothic Demi Cond" panose="020B0706030402020204" pitchFamily="34" charset="0"/>
              </a:rPr>
              <a:t>Financial Scams in Recent years</a:t>
            </a:r>
          </a:p>
          <a:p>
            <a:pPr marL="914400" indent="-914400">
              <a:buAutoNum type="arabicPeriod"/>
            </a:pPr>
            <a:r>
              <a:rPr lang="en-US" sz="4400" strike="sngStrike" dirty="0" smtClean="0">
                <a:solidFill>
                  <a:schemeClr val="bg2">
                    <a:lumMod val="10000"/>
                  </a:schemeClr>
                </a:solidFill>
                <a:latin typeface="Franklin Gothic Demi Cond" panose="020B0706030402020204" pitchFamily="34" charset="0"/>
              </a:rPr>
              <a:t>Modus Operandi </a:t>
            </a:r>
            <a:r>
              <a:rPr lang="en-US" sz="4400" strike="sngStrike" dirty="0" err="1" smtClean="0">
                <a:solidFill>
                  <a:schemeClr val="bg2">
                    <a:lumMod val="10000"/>
                  </a:schemeClr>
                </a:solidFill>
                <a:latin typeface="Franklin Gothic Demi Cond" panose="020B0706030402020204" pitchFamily="34" charset="0"/>
              </a:rPr>
              <a:t>Ph.D</a:t>
            </a:r>
            <a:r>
              <a:rPr lang="en-US" sz="4400" dirty="0" smtClean="0">
                <a:solidFill>
                  <a:schemeClr val="bg2">
                    <a:lumMod val="10000"/>
                  </a:schemeClr>
                </a:solidFill>
                <a:latin typeface="Franklin Gothic Demi Cond" panose="020B0706030402020204" pitchFamily="34" charset="0"/>
              </a:rPr>
              <a:t> …</a:t>
            </a:r>
            <a:r>
              <a:rPr lang="en-US" sz="4400" dirty="0" smtClean="0">
                <a:solidFill>
                  <a:srgbClr val="FF0000"/>
                </a:solidFill>
                <a:latin typeface="Franklin Gothic Demi Cond" panose="020B0706030402020204" pitchFamily="34" charset="0"/>
              </a:rPr>
              <a:t>Only Basic idea</a:t>
            </a:r>
          </a:p>
          <a:p>
            <a:pPr marL="914400" indent="-914400">
              <a:buAutoNum type="arabicPeriod"/>
            </a:pPr>
            <a:r>
              <a:rPr lang="en-US" sz="4400" dirty="0" smtClean="0">
                <a:solidFill>
                  <a:schemeClr val="bg2">
                    <a:lumMod val="10000"/>
                  </a:schemeClr>
                </a:solidFill>
                <a:latin typeface="Franklin Gothic Demi Cond" panose="020B0706030402020204" pitchFamily="34" charset="0"/>
              </a:rPr>
              <a:t>How to </a:t>
            </a:r>
            <a:r>
              <a:rPr lang="en-US" sz="4400" dirty="0" smtClean="0">
                <a:solidFill>
                  <a:schemeClr val="bg2">
                    <a:lumMod val="10000"/>
                  </a:schemeClr>
                </a:solidFill>
                <a:latin typeface="Franklin Gothic Demi Cond" panose="020B0706030402020204" pitchFamily="34" charset="0"/>
              </a:rPr>
              <a:t>prevent- FSLRC….</a:t>
            </a:r>
            <a:r>
              <a:rPr lang="en-US" sz="4400" dirty="0" smtClean="0">
                <a:solidFill>
                  <a:srgbClr val="FF0000"/>
                </a:solidFill>
                <a:latin typeface="Franklin Gothic Demi Cond" panose="020B0706030402020204" pitchFamily="34" charset="0"/>
              </a:rPr>
              <a:t>Important</a:t>
            </a:r>
          </a:p>
        </p:txBody>
      </p:sp>
    </p:spTree>
    <p:extLst>
      <p:ext uri="{BB962C8B-B14F-4D97-AF65-F5344CB8AC3E}">
        <p14:creationId xmlns:p14="http://schemas.microsoft.com/office/powerpoint/2010/main" val="17690614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840182" y="441643"/>
            <a:ext cx="6096851" cy="3429479"/>
          </a:xfrm>
          <a:prstGeom prst="rect">
            <a:avLst/>
          </a:prstGeom>
        </p:spPr>
      </p:pic>
      <p:pic>
        <p:nvPicPr>
          <p:cNvPr id="7" name="Picture 6"/>
          <p:cNvPicPr>
            <a:picLocks noChangeAspect="1"/>
          </p:cNvPicPr>
          <p:nvPr/>
        </p:nvPicPr>
        <p:blipFill>
          <a:blip r:embed="rId3"/>
          <a:stretch>
            <a:fillRect/>
          </a:stretch>
        </p:blipFill>
        <p:spPr>
          <a:xfrm>
            <a:off x="2840183" y="3561914"/>
            <a:ext cx="6096851" cy="3429479"/>
          </a:xfrm>
          <a:prstGeom prst="rect">
            <a:avLst/>
          </a:prstGeom>
        </p:spPr>
      </p:pic>
      <p:sp>
        <p:nvSpPr>
          <p:cNvPr id="8" name="TextBox 7"/>
          <p:cNvSpPr txBox="1"/>
          <p:nvPr/>
        </p:nvSpPr>
        <p:spPr>
          <a:xfrm>
            <a:off x="4476845" y="0"/>
            <a:ext cx="3144038" cy="584775"/>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latin typeface="Arial Black" panose="020B0A04020102020204" pitchFamily="34" charset="0"/>
              </a:rPr>
              <a:t>#1: NCERT</a:t>
            </a:r>
          </a:p>
        </p:txBody>
      </p:sp>
      <p:sp>
        <p:nvSpPr>
          <p:cNvPr id="10" name="TextBox 9"/>
          <p:cNvSpPr txBox="1"/>
          <p:nvPr/>
        </p:nvSpPr>
        <p:spPr>
          <a:xfrm>
            <a:off x="187650" y="1312213"/>
            <a:ext cx="3144038" cy="1569660"/>
          </a:xfrm>
          <a:prstGeom prst="rightArrowCallou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latin typeface="Arial Black" panose="020B0A04020102020204" pitchFamily="34" charset="0"/>
              </a:rPr>
              <a:t>Major topics</a:t>
            </a:r>
          </a:p>
          <a:p>
            <a:pPr algn="ctr"/>
            <a:r>
              <a:rPr lang="en-US" sz="3200" dirty="0" smtClean="0">
                <a:latin typeface="Arial Black" panose="020B0A04020102020204" pitchFamily="34" charset="0"/>
              </a:rPr>
              <a:t>Covered</a:t>
            </a:r>
            <a:endParaRPr lang="en-US" sz="3200" dirty="0" smtClean="0">
              <a:latin typeface="Arial Black" panose="020B0A04020102020204" pitchFamily="34" charset="0"/>
            </a:endParaRPr>
          </a:p>
        </p:txBody>
      </p:sp>
      <p:sp>
        <p:nvSpPr>
          <p:cNvPr id="11" name="TextBox 10"/>
          <p:cNvSpPr txBox="1"/>
          <p:nvPr/>
        </p:nvSpPr>
        <p:spPr>
          <a:xfrm>
            <a:off x="8643493" y="1555893"/>
            <a:ext cx="3144038" cy="1077218"/>
          </a:xfrm>
          <a:prstGeom prst="leftArrowCallou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latin typeface="Arial Black" panose="020B0A04020102020204" pitchFamily="34" charset="0"/>
              </a:rPr>
              <a:t>New topic</a:t>
            </a:r>
            <a:endParaRPr lang="en-US" sz="3200" dirty="0" smtClean="0">
              <a:latin typeface="Arial Black" panose="020B0A04020102020204" pitchFamily="34" charset="0"/>
            </a:endParaRPr>
          </a:p>
        </p:txBody>
      </p:sp>
    </p:spTree>
    <p:extLst>
      <p:ext uri="{BB962C8B-B14F-4D97-AF65-F5344CB8AC3E}">
        <p14:creationId xmlns:p14="http://schemas.microsoft.com/office/powerpoint/2010/main" val="32714398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l"/>
            <a:r>
              <a:rPr lang="en-US" dirty="0" smtClean="0"/>
              <a:t>Balance of Payment</a:t>
            </a:r>
            <a:br>
              <a:rPr lang="en-US" dirty="0" smtClean="0"/>
            </a:br>
            <a:r>
              <a:rPr lang="en-US" dirty="0" smtClean="0"/>
              <a:t>International Trade</a:t>
            </a:r>
            <a:endParaRPr lang="en-US" dirty="0"/>
          </a:p>
        </p:txBody>
      </p:sp>
      <p:sp>
        <p:nvSpPr>
          <p:cNvPr id="10" name="Text Placeholder 9"/>
          <p:cNvSpPr>
            <a:spLocks noGrp="1"/>
          </p:cNvSpPr>
          <p:nvPr>
            <p:ph type="body" idx="1"/>
          </p:nvPr>
        </p:nvSpPr>
        <p:spPr/>
        <p:txBody>
          <a:bodyPr/>
          <a:lstStyle/>
          <a:p>
            <a:r>
              <a:rPr lang="en-US" dirty="0" smtClean="0"/>
              <a:t>Definition</a:t>
            </a:r>
          </a:p>
          <a:p>
            <a:r>
              <a:rPr lang="en-US" dirty="0" smtClean="0"/>
              <a:t>Components</a:t>
            </a:r>
            <a:endParaRPr lang="en-US" dirty="0"/>
          </a:p>
        </p:txBody>
      </p:sp>
      <p:pic>
        <p:nvPicPr>
          <p:cNvPr id="8" name="Picture 7"/>
          <p:cNvPicPr>
            <a:picLocks noChangeAspect="1"/>
          </p:cNvPicPr>
          <p:nvPr/>
        </p:nvPicPr>
        <p:blipFill>
          <a:blip r:embed="rId2"/>
          <a:stretch>
            <a:fillRect/>
          </a:stretch>
        </p:blipFill>
        <p:spPr>
          <a:xfrm>
            <a:off x="2186233" y="5083616"/>
            <a:ext cx="8018850" cy="1774384"/>
          </a:xfrm>
          <a:prstGeom prst="rect">
            <a:avLst/>
          </a:prstGeom>
        </p:spPr>
      </p:pic>
    </p:spTree>
    <p:extLst>
      <p:ext uri="{BB962C8B-B14F-4D97-AF65-F5344CB8AC3E}">
        <p14:creationId xmlns:p14="http://schemas.microsoft.com/office/powerpoint/2010/main" val="31137269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4294967295"/>
          </p:nvPr>
        </p:nvPicPr>
        <p:blipFill>
          <a:blip r:embed="rId2"/>
          <a:stretch>
            <a:fillRect/>
          </a:stretch>
        </p:blipFill>
        <p:spPr>
          <a:xfrm>
            <a:off x="1314810" y="522336"/>
            <a:ext cx="9623425" cy="5838825"/>
          </a:xfrm>
          <a:prstGeom prst="rect">
            <a:avLst/>
          </a:prstGeom>
        </p:spPr>
      </p:pic>
    </p:spTree>
    <p:extLst>
      <p:ext uri="{BB962C8B-B14F-4D97-AF65-F5344CB8AC3E}">
        <p14:creationId xmlns:p14="http://schemas.microsoft.com/office/powerpoint/2010/main" val="3679876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448" y="273298"/>
            <a:ext cx="6527568" cy="6144053"/>
          </a:xfrm>
          <a:prstGeom prst="rect">
            <a:avLst/>
          </a:prstGeom>
        </p:spPr>
      </p:pic>
    </p:spTree>
    <p:extLst>
      <p:ext uri="{BB962C8B-B14F-4D97-AF65-F5344CB8AC3E}">
        <p14:creationId xmlns:p14="http://schemas.microsoft.com/office/powerpoint/2010/main" val="27510323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r>
              <a:rPr lang="en-US" dirty="0" smtClean="0"/>
              <a:t>Maintained by Central bank of each country</a:t>
            </a:r>
          </a:p>
          <a:p>
            <a:r>
              <a:rPr lang="en-US" dirty="0" smtClean="0"/>
              <a:t>As per IMF manual “</a:t>
            </a:r>
            <a:r>
              <a:rPr lang="en-US" strike="sngStrike" dirty="0" smtClean="0"/>
              <a:t>BMP6</a:t>
            </a:r>
            <a:r>
              <a:rPr lang="en-US" dirty="0" smtClean="0"/>
              <a:t>”</a:t>
            </a:r>
          </a:p>
          <a:p>
            <a:r>
              <a:rPr lang="en-US" dirty="0" smtClean="0"/>
              <a:t>All amounts Expressed in Dollar$$</a:t>
            </a:r>
          </a:p>
          <a:p>
            <a:r>
              <a:rPr lang="en-US" dirty="0" smtClean="0">
                <a:solidFill>
                  <a:srgbClr val="FFC000"/>
                </a:solidFill>
              </a:rPr>
              <a:t>Credit: </a:t>
            </a:r>
            <a:r>
              <a:rPr lang="en-US" dirty="0" smtClean="0"/>
              <a:t>Incoming money (+)</a:t>
            </a:r>
          </a:p>
          <a:p>
            <a:r>
              <a:rPr lang="en-US" dirty="0" smtClean="0">
                <a:solidFill>
                  <a:srgbClr val="FFC000"/>
                </a:solidFill>
              </a:rPr>
              <a:t>Debit:</a:t>
            </a:r>
            <a:r>
              <a:rPr lang="en-US" dirty="0" smtClean="0"/>
              <a:t> Outgoing money (-)</a:t>
            </a:r>
          </a:p>
          <a:p>
            <a:r>
              <a:rPr lang="en-US" dirty="0" smtClean="0"/>
              <a:t>Sample </a:t>
            </a:r>
            <a:r>
              <a:rPr lang="en-US" dirty="0" smtClean="0">
                <a:hlinkClick r:id="rId3"/>
              </a:rPr>
              <a:t>Click me</a:t>
            </a:r>
            <a:endParaRPr lang="en-US" dirty="0"/>
          </a:p>
        </p:txBody>
      </p:sp>
      <p:sp>
        <p:nvSpPr>
          <p:cNvPr id="4" name="Title 3"/>
          <p:cNvSpPr>
            <a:spLocks noGrp="1"/>
          </p:cNvSpPr>
          <p:nvPr>
            <p:ph type="title"/>
          </p:nvPr>
        </p:nvSpPr>
        <p:spPr/>
        <p:txBody>
          <a:bodyPr/>
          <a:lstStyle/>
          <a:p>
            <a:r>
              <a:rPr lang="en-US" dirty="0" smtClean="0"/>
              <a:t>System Record</a:t>
            </a:r>
            <a:endParaRPr lang="en-US" dirty="0"/>
          </a:p>
        </p:txBody>
      </p:sp>
      <p:sp>
        <p:nvSpPr>
          <p:cNvPr id="6" name="Text Placeholder 5"/>
          <p:cNvSpPr>
            <a:spLocks noGrp="1"/>
          </p:cNvSpPr>
          <p:nvPr>
            <p:ph type="body" sz="quarter" idx="13"/>
          </p:nvPr>
        </p:nvSpPr>
        <p:spPr/>
        <p:txBody>
          <a:bodyPr/>
          <a:lstStyle/>
          <a:p>
            <a:r>
              <a:rPr lang="en-US" dirty="0" smtClean="0"/>
              <a:t>BoP</a:t>
            </a:r>
            <a:endParaRPr lang="en-US" dirty="0"/>
          </a:p>
        </p:txBody>
      </p:sp>
      <p:pic>
        <p:nvPicPr>
          <p:cNvPr id="8" name="Picture 2" descr="http://msexcel.filerepairtool.net/blog/wp-content/uploads/2014/03/Excel2013FileIcon.png"/>
          <p:cNvPicPr>
            <a:picLocks noGrp="1" noChangeAspect="1" noChangeArrowheads="1"/>
          </p:cNvPicPr>
          <p:nvPr>
            <p:ph sz="quarter" idx="14"/>
          </p:nvPr>
        </p:nvPicPr>
        <p:blipFill>
          <a:blip r:embed="rId4">
            <a:extLst>
              <a:ext uri="{28A0092B-C50C-407E-A947-70E740481C1C}">
                <a14:useLocalDpi xmlns:a14="http://schemas.microsoft.com/office/drawing/2010/main" val="0"/>
              </a:ext>
            </a:extLst>
          </a:blip>
          <a:srcRect/>
          <a:stretch>
            <a:fillRect/>
          </a:stretch>
        </p:blipFill>
        <p:spPr bwMode="auto">
          <a:xfrm>
            <a:off x="9194800" y="2728913"/>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7354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nvPr>
        </p:nvGraphicFramePr>
        <p:xfrm>
          <a:off x="0" y="1939014"/>
          <a:ext cx="11907000" cy="2470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169208" y="614820"/>
            <a:ext cx="3166844" cy="1055608"/>
          </a:xfrm>
          <a:prstGeom prst="wedgeRoundRectCallout">
            <a:avLst>
              <a:gd name="adj1" fmla="val 20528"/>
              <a:gd name="adj2" fmla="val 138012"/>
              <a:gd name="adj3" fmla="val 16667"/>
            </a:avLst>
          </a:prstGeom>
          <a:solidFill>
            <a:schemeClr val="accent4">
              <a:lumMod val="40000"/>
              <a:lumOff val="60000"/>
            </a:schemeClr>
          </a:solidFill>
          <a:ln>
            <a:solidFill>
              <a:schemeClr val="accent2"/>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pPr marL="0" lvl="1"/>
            <a:r>
              <a:rPr lang="en-US" sz="2800" dirty="0" smtClean="0">
                <a:ln w="0"/>
                <a:solidFill>
                  <a:schemeClr val="tx1"/>
                </a:solidFill>
                <a:effectLst>
                  <a:outerShdw blurRad="38100" dist="19050" dir="2700000" algn="tl" rotWithShape="0">
                    <a:schemeClr val="dk1">
                      <a:alpha val="40000"/>
                    </a:schemeClr>
                  </a:outerShdw>
                </a:effectLst>
                <a:latin typeface="Franklin Gothic Medium Cond" panose="020B0606030402020204" pitchFamily="34" charset="0"/>
                <a:ea typeface="Kozuka Gothic Pro B" panose="020B0800000000000000" pitchFamily="34" charset="-128"/>
              </a:rPr>
              <a:t>Long term loan from RBI</a:t>
            </a:r>
          </a:p>
        </p:txBody>
      </p:sp>
      <p:sp>
        <p:nvSpPr>
          <p:cNvPr id="4" name="TextBox 3"/>
          <p:cNvSpPr txBox="1"/>
          <p:nvPr/>
        </p:nvSpPr>
        <p:spPr>
          <a:xfrm>
            <a:off x="324656" y="3895487"/>
            <a:ext cx="4017235" cy="2009061"/>
          </a:xfrm>
          <a:prstGeom prst="wedgeRoundRectCallout">
            <a:avLst>
              <a:gd name="adj1" fmla="val 45806"/>
              <a:gd name="adj2" fmla="val -63186"/>
              <a:gd name="adj3" fmla="val 16667"/>
            </a:avLst>
          </a:prstGeom>
          <a:solidFill>
            <a:srgbClr val="7030A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marL="0" lvl="1"/>
            <a:r>
              <a:rPr lang="en-US" sz="2800" dirty="0" smtClean="0">
                <a:latin typeface="Franklin Gothic Medium Cond" panose="020B0606030402020204" pitchFamily="34" charset="0"/>
                <a:ea typeface="Kozuka Gothic Pro B" panose="020B0800000000000000" pitchFamily="34" charset="-128"/>
              </a:rPr>
              <a:t>Only for Sch. Commercial banks can borrow from RBI @this  Interest rate. Can even use SLR securities</a:t>
            </a:r>
          </a:p>
        </p:txBody>
      </p:sp>
      <p:sp>
        <p:nvSpPr>
          <p:cNvPr id="5" name="TextBox 4"/>
          <p:cNvSpPr txBox="1"/>
          <p:nvPr/>
        </p:nvSpPr>
        <p:spPr>
          <a:xfrm>
            <a:off x="4341891" y="4326816"/>
            <a:ext cx="2947387" cy="1328023"/>
          </a:xfrm>
          <a:prstGeom prst="wedgeRoundRectCallout">
            <a:avLst>
              <a:gd name="adj1" fmla="val 33584"/>
              <a:gd name="adj2" fmla="val -105193"/>
              <a:gd name="adj3" fmla="val 16667"/>
            </a:avLst>
          </a:prstGeom>
          <a:solidFill>
            <a:schemeClr val="accent6">
              <a:lumMod val="50000"/>
            </a:schemeClr>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marL="0" lvl="1"/>
            <a:r>
              <a:rPr lang="en-US" sz="2400" dirty="0" smtClean="0">
                <a:solidFill>
                  <a:schemeClr val="bg1"/>
                </a:solidFill>
                <a:latin typeface="Franklin Gothic Medium Cond" panose="020B0606030402020204" pitchFamily="34" charset="0"/>
                <a:ea typeface="Kozuka Gothic Pro B" panose="020B0800000000000000" pitchFamily="34" charset="-128"/>
              </a:rPr>
              <a:t>What RBI pays to its clients for short term loans</a:t>
            </a:r>
          </a:p>
        </p:txBody>
      </p:sp>
      <p:sp>
        <p:nvSpPr>
          <p:cNvPr id="6" name="TextBox 5"/>
          <p:cNvSpPr txBox="1"/>
          <p:nvPr/>
        </p:nvSpPr>
        <p:spPr>
          <a:xfrm>
            <a:off x="3749040" y="232185"/>
            <a:ext cx="5084064" cy="1328023"/>
          </a:xfrm>
          <a:prstGeom prst="wedgeRoundRectCallout">
            <a:avLst>
              <a:gd name="adj1" fmla="val -16452"/>
              <a:gd name="adj2" fmla="val 90398"/>
              <a:gd name="adj3" fmla="val 16667"/>
            </a:avLst>
          </a:prstGeom>
          <a:solidFill>
            <a:srgbClr val="0070C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marL="0" lvl="1"/>
            <a:r>
              <a:rPr lang="en-US" sz="2400" dirty="0" smtClean="0">
                <a:latin typeface="Franklin Gothic Medium Cond" panose="020B0606030402020204" pitchFamily="34" charset="0"/>
                <a:ea typeface="Kozuka Gothic Pro B" panose="020B0800000000000000" pitchFamily="34" charset="-128"/>
              </a:rPr>
              <a:t>All clients can borrow short term loans from RBI @this interest rate. can’t use SLR securities though!</a:t>
            </a:r>
          </a:p>
        </p:txBody>
      </p:sp>
      <p:sp>
        <p:nvSpPr>
          <p:cNvPr id="7" name="TextBox 6"/>
          <p:cNvSpPr txBox="1"/>
          <p:nvPr/>
        </p:nvSpPr>
        <p:spPr>
          <a:xfrm>
            <a:off x="7138445" y="4852803"/>
            <a:ext cx="4739611" cy="1328023"/>
          </a:xfrm>
          <a:prstGeom prst="wedgeRoundRectCallout">
            <a:avLst>
              <a:gd name="adj1" fmla="val -22739"/>
              <a:gd name="adj2" fmla="val -142704"/>
              <a:gd name="adj3" fmla="val 16667"/>
            </a:avLst>
          </a:prstGeom>
          <a:solidFill>
            <a:srgbClr val="00206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marL="0" lvl="1"/>
            <a:r>
              <a:rPr lang="en-US" sz="2400" dirty="0" smtClean="0">
                <a:latin typeface="Franklin Gothic Medium Cond" panose="020B0606030402020204" pitchFamily="34" charset="0"/>
                <a:ea typeface="Kozuka Gothic Pro B" panose="020B0800000000000000" pitchFamily="34" charset="-128"/>
              </a:rPr>
              <a:t>Banks have to keep this much in cash, gold, G-sec &amp; other RBI approved securities</a:t>
            </a:r>
          </a:p>
        </p:txBody>
      </p:sp>
      <p:sp>
        <p:nvSpPr>
          <p:cNvPr id="8" name="TextBox 7"/>
          <p:cNvSpPr txBox="1"/>
          <p:nvPr/>
        </p:nvSpPr>
        <p:spPr>
          <a:xfrm>
            <a:off x="8612138" y="306079"/>
            <a:ext cx="3418345" cy="1532334"/>
          </a:xfrm>
          <a:prstGeom prst="wedgeRoundRectCallout">
            <a:avLst>
              <a:gd name="adj1" fmla="val -13361"/>
              <a:gd name="adj2" fmla="val 90330"/>
              <a:gd name="adj3" fmla="val 16667"/>
            </a:avLst>
          </a:prstGeom>
          <a:solidFill>
            <a:srgbClr val="C0000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marL="0" lvl="1"/>
            <a:r>
              <a:rPr lang="en-US" sz="2800" dirty="0" smtClean="0">
                <a:latin typeface="Franklin Gothic Medium Cond" panose="020B0606030402020204" pitchFamily="34" charset="0"/>
                <a:ea typeface="Kozuka Gothic Pro B" panose="020B0800000000000000" pitchFamily="34" charset="-128"/>
              </a:rPr>
              <a:t>Have to set aside this much cash in reserve </a:t>
            </a:r>
          </a:p>
          <a:p>
            <a:pPr marL="0" lvl="1"/>
            <a:r>
              <a:rPr lang="en-US" sz="2800" dirty="0" smtClean="0">
                <a:latin typeface="Franklin Gothic Medium Cond" panose="020B0606030402020204" pitchFamily="34" charset="0"/>
                <a:ea typeface="Kozuka Gothic Pro B" panose="020B0800000000000000" pitchFamily="34" charset="-128"/>
              </a:rPr>
              <a:t>=no income</a:t>
            </a:r>
          </a:p>
        </p:txBody>
      </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74813" y="6456874"/>
            <a:ext cx="1036842" cy="261285"/>
          </a:xfrm>
          <a:prstGeom prst="rect">
            <a:avLst/>
          </a:prstGeom>
        </p:spPr>
      </p:pic>
      <p:sp>
        <p:nvSpPr>
          <p:cNvPr id="13" name="TextBox 12"/>
          <p:cNvSpPr txBox="1"/>
          <p:nvPr/>
        </p:nvSpPr>
        <p:spPr>
          <a:xfrm rot="5400000">
            <a:off x="9919350" y="2766360"/>
            <a:ext cx="1699745" cy="895826"/>
          </a:xfrm>
          <a:prstGeom prst="downArrowCallout">
            <a:avLst/>
          </a:prstGeom>
          <a:solidFill>
            <a:srgbClr val="7030A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latin typeface="Arial Black" panose="020B0A04020102020204" pitchFamily="34" charset="0"/>
              </a:rPr>
              <a:t>NDTL</a:t>
            </a:r>
            <a:endParaRPr lang="en-US" sz="3200" dirty="0">
              <a:latin typeface="Arial Black" panose="020B0A04020102020204" pitchFamily="34" charset="0"/>
            </a:endParaRPr>
          </a:p>
        </p:txBody>
      </p:sp>
    </p:spTree>
    <p:extLst>
      <p:ext uri="{BB962C8B-B14F-4D97-AF65-F5344CB8AC3E}">
        <p14:creationId xmlns:p14="http://schemas.microsoft.com/office/powerpoint/2010/main" val="14586565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448" y="273298"/>
            <a:ext cx="6527568" cy="6144053"/>
          </a:xfrm>
          <a:prstGeom prst="rect">
            <a:avLst/>
          </a:prstGeom>
        </p:spPr>
      </p:pic>
    </p:spTree>
    <p:extLst>
      <p:ext uri="{BB962C8B-B14F-4D97-AF65-F5344CB8AC3E}">
        <p14:creationId xmlns:p14="http://schemas.microsoft.com/office/powerpoint/2010/main" val="9713509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90498" y="2655567"/>
            <a:ext cx="4035425" cy="2093982"/>
          </a:xfrm>
        </p:spPr>
      </p:pic>
      <p:sp>
        <p:nvSpPr>
          <p:cNvPr id="16" name="Content Placeholder 15"/>
          <p:cNvSpPr>
            <a:spLocks noGrp="1"/>
          </p:cNvSpPr>
          <p:nvPr>
            <p:ph sz="half" idx="2"/>
          </p:nvPr>
        </p:nvSpPr>
        <p:spPr/>
        <p:txBody>
          <a:bodyPr/>
          <a:lstStyle/>
          <a:p>
            <a:r>
              <a:rPr lang="en-US" dirty="0" smtClean="0"/>
              <a:t>Anil to Adnan?</a:t>
            </a:r>
          </a:p>
          <a:p>
            <a:r>
              <a:rPr lang="en-US" dirty="0" smtClean="0"/>
              <a:t>No because both ‘residents’.</a:t>
            </a:r>
            <a:endParaRPr lang="en-US" dirty="0"/>
          </a:p>
        </p:txBody>
      </p:sp>
      <p:sp>
        <p:nvSpPr>
          <p:cNvPr id="6" name="Title 5"/>
          <p:cNvSpPr>
            <a:spLocks noGrp="1"/>
          </p:cNvSpPr>
          <p:nvPr>
            <p:ph type="title"/>
          </p:nvPr>
        </p:nvSpPr>
        <p:spPr/>
        <p:txBody>
          <a:bodyPr>
            <a:normAutofit fontScale="90000"/>
          </a:bodyPr>
          <a:lstStyle/>
          <a:p>
            <a:r>
              <a:rPr lang="en-US" smtClean="0"/>
              <a:t>Economic Transactions </a:t>
            </a:r>
            <a:endParaRPr lang="en-US" dirty="0"/>
          </a:p>
        </p:txBody>
      </p:sp>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l="878" t="9710" r="4510" b="33227"/>
          <a:stretch/>
        </p:blipFill>
        <p:spPr>
          <a:xfrm>
            <a:off x="122548" y="795523"/>
            <a:ext cx="4171327" cy="1756349"/>
          </a:xfrm>
          <a:prstGeom prst="rect">
            <a:avLst/>
          </a:prstGeom>
        </p:spPr>
      </p:pic>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94396" y="5001904"/>
            <a:ext cx="1018167" cy="1018167"/>
          </a:xfrm>
          <a:prstGeom prst="rect">
            <a:avLst/>
          </a:prstGeom>
        </p:spPr>
      </p:pic>
      <p:pic>
        <p:nvPicPr>
          <p:cNvPr id="21" name="Picture 20"/>
          <p:cNvPicPr>
            <a:picLocks noChangeAspect="1"/>
          </p:cNvPicPr>
          <p:nvPr/>
        </p:nvPicPr>
        <p:blipFill>
          <a:blip r:embed="rId5">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182023" y="5001904"/>
            <a:ext cx="1070440" cy="1070440"/>
          </a:xfrm>
          <a:prstGeom prst="rect">
            <a:avLst/>
          </a:prstGeom>
        </p:spPr>
      </p:pic>
    </p:spTree>
    <p:extLst>
      <p:ext uri="{BB962C8B-B14F-4D97-AF65-F5344CB8AC3E}">
        <p14:creationId xmlns:p14="http://schemas.microsoft.com/office/powerpoint/2010/main" val="18232124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sz="half" idx="2"/>
          </p:nvPr>
        </p:nvSpPr>
        <p:spPr/>
        <p:txBody>
          <a:bodyPr/>
          <a:lstStyle/>
          <a:p>
            <a:r>
              <a:rPr lang="en-US" dirty="0" smtClean="0"/>
              <a:t>Tom Cruise to Adnan Sami?</a:t>
            </a:r>
          </a:p>
          <a:p>
            <a:r>
              <a:rPr lang="en-US" dirty="0" smtClean="0"/>
              <a:t>Yes…because resident vs non-resident</a:t>
            </a:r>
          </a:p>
          <a:p>
            <a:r>
              <a:rPr lang="en-US" dirty="0" smtClean="0"/>
              <a:t>US Fed Reserve: outgoing (-)</a:t>
            </a:r>
          </a:p>
          <a:p>
            <a:r>
              <a:rPr lang="en-US" dirty="0" smtClean="0"/>
              <a:t>Indian RBI: incoming (+)</a:t>
            </a:r>
            <a:endParaRPr lang="en-US" dirty="0"/>
          </a:p>
        </p:txBody>
      </p:sp>
      <p:sp>
        <p:nvSpPr>
          <p:cNvPr id="6" name="Title 5"/>
          <p:cNvSpPr>
            <a:spLocks noGrp="1"/>
          </p:cNvSpPr>
          <p:nvPr>
            <p:ph type="title"/>
          </p:nvPr>
        </p:nvSpPr>
        <p:spPr/>
        <p:txBody>
          <a:bodyPr>
            <a:normAutofit fontScale="90000"/>
          </a:bodyPr>
          <a:lstStyle/>
          <a:p>
            <a:r>
              <a:rPr lang="en-US" smtClean="0"/>
              <a:t>Economic Transactions </a:t>
            </a:r>
            <a:endParaRPr lang="en-US" dirty="0"/>
          </a:p>
        </p:txBody>
      </p:sp>
      <p:pic>
        <p:nvPicPr>
          <p:cNvPr id="19" name="Picture 18"/>
          <p:cNvPicPr>
            <a:picLocks noChangeAspect="1"/>
          </p:cNvPicPr>
          <p:nvPr/>
        </p:nvPicPr>
        <p:blipFill rotWithShape="1">
          <a:blip r:embed="rId2">
            <a:extLst>
              <a:ext uri="{28A0092B-C50C-407E-A947-70E740481C1C}">
                <a14:useLocalDpi xmlns:a14="http://schemas.microsoft.com/office/drawing/2010/main" val="0"/>
              </a:ext>
            </a:extLst>
          </a:blip>
          <a:srcRect l="878" t="9710" r="4510" b="33227"/>
          <a:stretch/>
        </p:blipFill>
        <p:spPr>
          <a:xfrm>
            <a:off x="217664" y="835572"/>
            <a:ext cx="4076211" cy="17163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4160" y="2549855"/>
            <a:ext cx="2670194" cy="2109001"/>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7664" y="2549855"/>
            <a:ext cx="1666148" cy="1999378"/>
          </a:xfrm>
          <a:prstGeom prst="rect">
            <a:avLst/>
          </a:prstGeom>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b="25457"/>
          <a:stretch/>
        </p:blipFill>
        <p:spPr>
          <a:xfrm>
            <a:off x="217664" y="4380672"/>
            <a:ext cx="3986690" cy="1981200"/>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17116" y="830847"/>
            <a:ext cx="1018167" cy="1018167"/>
          </a:xfrm>
          <a:prstGeom prst="rect">
            <a:avLst/>
          </a:prstGeom>
        </p:spPr>
      </p:pic>
      <p:pic>
        <p:nvPicPr>
          <p:cNvPr id="8" name="Picture 7"/>
          <p:cNvPicPr>
            <a:picLocks noChangeAspect="1"/>
          </p:cNvPicPr>
          <p:nvPr/>
        </p:nvPicPr>
        <p:blipFill>
          <a:blip r:embed="rId7">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239111" y="4380672"/>
            <a:ext cx="1122712" cy="1122712"/>
          </a:xfrm>
          <a:prstGeom prst="rect">
            <a:avLst/>
          </a:prstGeom>
        </p:spPr>
      </p:pic>
    </p:spTree>
    <p:extLst>
      <p:ext uri="{BB962C8B-B14F-4D97-AF65-F5344CB8AC3E}">
        <p14:creationId xmlns:p14="http://schemas.microsoft.com/office/powerpoint/2010/main" val="20853939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sz="half" idx="2"/>
          </p:nvPr>
        </p:nvSpPr>
        <p:spPr/>
        <p:txBody>
          <a:bodyPr/>
          <a:lstStyle/>
          <a:p>
            <a:r>
              <a:rPr lang="en-US" dirty="0" smtClean="0"/>
              <a:t>Adnan to Parents in Pakistan?</a:t>
            </a:r>
          </a:p>
          <a:p>
            <a:r>
              <a:rPr lang="en-US" dirty="0" smtClean="0"/>
              <a:t>Yes</a:t>
            </a:r>
          </a:p>
          <a:p>
            <a:r>
              <a:rPr lang="en-US" dirty="0" smtClean="0"/>
              <a:t>Indian </a:t>
            </a:r>
            <a:r>
              <a:rPr lang="en-US" dirty="0"/>
              <a:t>RBI</a:t>
            </a:r>
            <a:r>
              <a:rPr lang="en-US" dirty="0" smtClean="0"/>
              <a:t>: outgoing (-)</a:t>
            </a:r>
          </a:p>
          <a:p>
            <a:r>
              <a:rPr lang="en-US" dirty="0" smtClean="0"/>
              <a:t>Pak Central Bank: incoming (+)</a:t>
            </a:r>
          </a:p>
          <a:p>
            <a:r>
              <a:rPr lang="en-US" dirty="0" smtClean="0"/>
              <a:t>Canadian Centre Bank…. (NA)</a:t>
            </a:r>
            <a:endParaRPr lang="en-US" dirty="0"/>
          </a:p>
          <a:p>
            <a:endParaRPr lang="en-US" dirty="0"/>
          </a:p>
        </p:txBody>
      </p:sp>
      <p:sp>
        <p:nvSpPr>
          <p:cNvPr id="6" name="Title 5"/>
          <p:cNvSpPr>
            <a:spLocks noGrp="1"/>
          </p:cNvSpPr>
          <p:nvPr>
            <p:ph type="title"/>
          </p:nvPr>
        </p:nvSpPr>
        <p:spPr/>
        <p:txBody>
          <a:bodyPr>
            <a:normAutofit fontScale="90000"/>
          </a:bodyPr>
          <a:lstStyle/>
          <a:p>
            <a:r>
              <a:rPr lang="en-US" smtClean="0"/>
              <a:t>Economic Transactions </a:t>
            </a:r>
            <a:endParaRPr lang="en-US" dirty="0"/>
          </a:p>
        </p:txBody>
      </p:sp>
      <p:pic>
        <p:nvPicPr>
          <p:cNvPr id="19" name="Picture 18"/>
          <p:cNvPicPr>
            <a:picLocks noChangeAspect="1"/>
          </p:cNvPicPr>
          <p:nvPr/>
        </p:nvPicPr>
        <p:blipFill rotWithShape="1">
          <a:blip r:embed="rId2">
            <a:extLst>
              <a:ext uri="{28A0092B-C50C-407E-A947-70E740481C1C}">
                <a14:useLocalDpi xmlns:a14="http://schemas.microsoft.com/office/drawing/2010/main" val="0"/>
              </a:ext>
            </a:extLst>
          </a:blip>
          <a:srcRect l="878" t="9710" r="4510" b="33227"/>
          <a:stretch/>
        </p:blipFill>
        <p:spPr>
          <a:xfrm>
            <a:off x="217664" y="835572"/>
            <a:ext cx="4076211" cy="17163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4160" y="2549855"/>
            <a:ext cx="2670194" cy="210900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9789" y="846839"/>
            <a:ext cx="1122712" cy="1122712"/>
          </a:xfrm>
          <a:prstGeom prst="rect">
            <a:avLst/>
          </a:prstGeom>
          <a:noFill/>
          <a:ln>
            <a:noFill/>
          </a:ln>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447" y="2591921"/>
            <a:ext cx="1984841" cy="1984841"/>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548" y="4576762"/>
            <a:ext cx="3934805" cy="2203491"/>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7664" y="4107727"/>
            <a:ext cx="1018167" cy="1018167"/>
          </a:xfrm>
          <a:prstGeom prst="rect">
            <a:avLst/>
          </a:prstGeom>
        </p:spPr>
      </p:pic>
    </p:spTree>
    <p:extLst>
      <p:ext uri="{BB962C8B-B14F-4D97-AF65-F5344CB8AC3E}">
        <p14:creationId xmlns:p14="http://schemas.microsoft.com/office/powerpoint/2010/main" val="6792282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458547"/>
            <a:ext cx="3599180" cy="2399453"/>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2079" t="8666" r="17814" b="29280"/>
          <a:stretch/>
        </p:blipFill>
        <p:spPr>
          <a:xfrm>
            <a:off x="3599180" y="4458547"/>
            <a:ext cx="4437084" cy="239945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0130" y="0"/>
            <a:ext cx="5905500" cy="3333750"/>
          </a:xfrm>
          <a:prstGeom prst="rect">
            <a:avLst/>
          </a:prstGeom>
        </p:spPr>
      </p:pic>
      <p:pic>
        <p:nvPicPr>
          <p:cNvPr id="1026" name="Picture 2" descr="http://msexcel.filerepairtool.net/blog/wp-content/uploads/2014/03/Excel2013File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055" y="2218055"/>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msexcel.filerepairtool.net/blog/wp-content/uploads/2014/03/Excel2013File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1305" y="2218055"/>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14" name="Pentagon 13"/>
          <p:cNvSpPr/>
          <p:nvPr/>
        </p:nvSpPr>
        <p:spPr>
          <a:xfrm>
            <a:off x="6945630" y="224663"/>
            <a:ext cx="4918456" cy="1993392"/>
          </a:xfrm>
          <a:prstGeom prst="homePlate">
            <a:avLst/>
          </a:prstGeom>
          <a:solidFill>
            <a:srgbClr val="C00000"/>
          </a:solidFill>
          <a:ln>
            <a:solidFill>
              <a:schemeClr val="tx1">
                <a:lumMod val="85000"/>
                <a:lumOff val="15000"/>
              </a:schemeClr>
            </a:solidFill>
          </a:ln>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en-US" sz="3600" dirty="0" smtClean="0">
                <a:latin typeface="Arial Black" panose="020B0A04020102020204" pitchFamily="34" charset="0"/>
              </a:rPr>
              <a:t>World’s Balance of Payment</a:t>
            </a:r>
          </a:p>
          <a:p>
            <a:pPr algn="ctr"/>
            <a:r>
              <a:rPr lang="en-US" sz="3600" dirty="0" smtClean="0">
                <a:latin typeface="Arial Black" panose="020B0A04020102020204" pitchFamily="34" charset="0"/>
              </a:rPr>
              <a:t>=ZERO</a:t>
            </a:r>
            <a:endParaRPr lang="en-US" sz="3600" dirty="0">
              <a:latin typeface="Arial Black" panose="020B0A04020102020204" pitchFamily="34" charset="0"/>
            </a:endParaRPr>
          </a:p>
        </p:txBody>
      </p:sp>
    </p:spTree>
    <p:extLst>
      <p:ext uri="{BB962C8B-B14F-4D97-AF65-F5344CB8AC3E}">
        <p14:creationId xmlns:p14="http://schemas.microsoft.com/office/powerpoint/2010/main" val="2790873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21543" y="0"/>
            <a:ext cx="7286080" cy="6858000"/>
          </a:xfrm>
          <a:prstGeom prst="rect">
            <a:avLst/>
          </a:prstGeom>
        </p:spPr>
      </p:pic>
    </p:spTree>
    <p:extLst>
      <p:ext uri="{BB962C8B-B14F-4D97-AF65-F5344CB8AC3E}">
        <p14:creationId xmlns:p14="http://schemas.microsoft.com/office/powerpoint/2010/main" val="40655045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l"/>
            <a:r>
              <a:rPr lang="en-US" dirty="0" smtClean="0"/>
              <a:t>Balance of Payment</a:t>
            </a:r>
            <a:br>
              <a:rPr lang="en-US" dirty="0" smtClean="0"/>
            </a:br>
            <a:r>
              <a:rPr lang="en-US" dirty="0" smtClean="0"/>
              <a:t>International Trade</a:t>
            </a:r>
            <a:endParaRPr lang="en-US" dirty="0"/>
          </a:p>
        </p:txBody>
      </p:sp>
      <p:sp>
        <p:nvSpPr>
          <p:cNvPr id="10" name="Text Placeholder 9"/>
          <p:cNvSpPr>
            <a:spLocks noGrp="1"/>
          </p:cNvSpPr>
          <p:nvPr>
            <p:ph type="body" idx="1"/>
          </p:nvPr>
        </p:nvSpPr>
        <p:spPr/>
        <p:txBody>
          <a:bodyPr>
            <a:normAutofit/>
          </a:bodyPr>
          <a:lstStyle/>
          <a:p>
            <a:r>
              <a:rPr lang="en-US" sz="6000" strike="sngStrike" dirty="0" smtClean="0">
                <a:solidFill>
                  <a:srgbClr val="00B050"/>
                </a:solidFill>
              </a:rPr>
              <a:t>Definition</a:t>
            </a:r>
          </a:p>
          <a:p>
            <a:r>
              <a:rPr lang="en-US" sz="6000" dirty="0" smtClean="0"/>
              <a:t>Components</a:t>
            </a:r>
            <a:endParaRPr lang="en-US" sz="6000" dirty="0"/>
          </a:p>
        </p:txBody>
      </p:sp>
      <p:pic>
        <p:nvPicPr>
          <p:cNvPr id="8" name="Picture 7"/>
          <p:cNvPicPr>
            <a:picLocks noChangeAspect="1"/>
          </p:cNvPicPr>
          <p:nvPr/>
        </p:nvPicPr>
        <p:blipFill>
          <a:blip r:embed="rId2"/>
          <a:stretch>
            <a:fillRect/>
          </a:stretch>
        </p:blipFill>
        <p:spPr>
          <a:xfrm>
            <a:off x="2186233" y="5083616"/>
            <a:ext cx="8018850" cy="1774384"/>
          </a:xfrm>
          <a:prstGeom prst="rect">
            <a:avLst/>
          </a:prstGeom>
        </p:spPr>
      </p:pic>
    </p:spTree>
    <p:extLst>
      <p:ext uri="{BB962C8B-B14F-4D97-AF65-F5344CB8AC3E}">
        <p14:creationId xmlns:p14="http://schemas.microsoft.com/office/powerpoint/2010/main" val="140014266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65424"/>
          <a:stretch/>
        </p:blipFill>
        <p:spPr>
          <a:xfrm>
            <a:off x="192024" y="291252"/>
            <a:ext cx="11730656" cy="1976460"/>
          </a:xfrm>
          <a:prstGeom prst="rect">
            <a:avLst/>
          </a:prstGeom>
        </p:spPr>
      </p:pic>
    </p:spTree>
    <p:extLst>
      <p:ext uri="{BB962C8B-B14F-4D97-AF65-F5344CB8AC3E}">
        <p14:creationId xmlns:p14="http://schemas.microsoft.com/office/powerpoint/2010/main" val="28529514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r="49567" b="41910"/>
          <a:stretch/>
        </p:blipFill>
        <p:spPr>
          <a:xfrm>
            <a:off x="192024" y="291252"/>
            <a:ext cx="5916168" cy="3320628"/>
          </a:xfrm>
          <a:prstGeom prst="rect">
            <a:avLst/>
          </a:prstGeom>
        </p:spPr>
      </p:pic>
    </p:spTree>
    <p:extLst>
      <p:ext uri="{BB962C8B-B14F-4D97-AF65-F5344CB8AC3E}">
        <p14:creationId xmlns:p14="http://schemas.microsoft.com/office/powerpoint/2010/main" val="38242454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r="49567"/>
          <a:stretch/>
        </p:blipFill>
        <p:spPr>
          <a:xfrm>
            <a:off x="0" y="-1"/>
            <a:ext cx="7122160" cy="6881617"/>
          </a:xfrm>
          <a:prstGeom prst="rect">
            <a:avLst/>
          </a:prstGeom>
        </p:spPr>
      </p:pic>
    </p:spTree>
    <p:extLst>
      <p:ext uri="{BB962C8B-B14F-4D97-AF65-F5344CB8AC3E}">
        <p14:creationId xmlns:p14="http://schemas.microsoft.com/office/powerpoint/2010/main" val="52845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nvPr>
        </p:nvGraphicFramePr>
        <p:xfrm>
          <a:off x="838200" y="914400"/>
          <a:ext cx="10515600" cy="5364480"/>
        </p:xfrm>
        <a:graphic>
          <a:graphicData uri="http://schemas.openxmlformats.org/drawingml/2006/table">
            <a:tbl>
              <a:tblPr firstRow="1" bandRow="1">
                <a:tableStyleId>{5C22544A-7EE6-4342-B048-85BDC9FD1C3A}</a:tableStyleId>
              </a:tblPr>
              <a:tblGrid>
                <a:gridCol w="3505200"/>
                <a:gridCol w="3505200"/>
                <a:gridCol w="3505200"/>
              </a:tblGrid>
              <a:tr h="370840">
                <a:tc>
                  <a:txBody>
                    <a:bodyPr/>
                    <a:lstStyle/>
                    <a:p>
                      <a:pPr algn="ctr"/>
                      <a:r>
                        <a:rPr lang="en-US" sz="4400" dirty="0" smtClean="0">
                          <a:latin typeface="Franklin Gothic Demi Cond" panose="020B0706030402020204" pitchFamily="34" charset="0"/>
                        </a:rPr>
                        <a:t>Quant. Tool</a:t>
                      </a:r>
                      <a:endParaRPr lang="en-US" sz="4400" dirty="0">
                        <a:latin typeface="Franklin Gothic Demi Cond" panose="020B0706030402020204" pitchFamily="34" charset="0"/>
                      </a:endParaRPr>
                    </a:p>
                  </a:txBody>
                  <a:tcPr>
                    <a:solidFill>
                      <a:srgbClr val="C00000"/>
                    </a:solidFill>
                  </a:tcPr>
                </a:tc>
                <a:tc>
                  <a:txBody>
                    <a:bodyPr/>
                    <a:lstStyle/>
                    <a:p>
                      <a:pPr algn="ctr"/>
                      <a:r>
                        <a:rPr lang="en-US" sz="4400" dirty="0" smtClean="0">
                          <a:latin typeface="Franklin Gothic Demi Cond" panose="020B0706030402020204" pitchFamily="34" charset="0"/>
                        </a:rPr>
                        <a:t>Inflation</a:t>
                      </a:r>
                      <a:r>
                        <a:rPr lang="en-US" sz="4400" baseline="0" dirty="0" smtClean="0">
                          <a:latin typeface="Franklin Gothic Demi Cond" panose="020B0706030402020204" pitchFamily="34" charset="0"/>
                        </a:rPr>
                        <a:t> fight</a:t>
                      </a:r>
                    </a:p>
                    <a:p>
                      <a:pPr algn="ctr"/>
                      <a:r>
                        <a:rPr lang="en-US" sz="4400" baseline="0" dirty="0" smtClean="0">
                          <a:latin typeface="Franklin Gothic Demi Cond" panose="020B0706030402020204" pitchFamily="34" charset="0"/>
                        </a:rPr>
                        <a:t>Tight/Dear</a:t>
                      </a:r>
                      <a:endParaRPr lang="en-US" sz="4400" dirty="0">
                        <a:latin typeface="Franklin Gothic Demi Cond" panose="020B0706030402020204" pitchFamily="34" charset="0"/>
                      </a:endParaRPr>
                    </a:p>
                  </a:txBody>
                  <a:tcPr>
                    <a:solidFill>
                      <a:srgbClr val="C00000"/>
                    </a:solidFill>
                  </a:tcPr>
                </a:tc>
                <a:tc>
                  <a:txBody>
                    <a:bodyPr/>
                    <a:lstStyle/>
                    <a:p>
                      <a:pPr algn="ctr"/>
                      <a:r>
                        <a:rPr lang="en-US" sz="4400" dirty="0" smtClean="0">
                          <a:latin typeface="Franklin Gothic Demi Cond" panose="020B0706030402020204" pitchFamily="34" charset="0"/>
                        </a:rPr>
                        <a:t>Deflation fight</a:t>
                      </a:r>
                    </a:p>
                    <a:p>
                      <a:pPr algn="ctr"/>
                      <a:r>
                        <a:rPr lang="en-US" sz="4400" dirty="0" smtClean="0">
                          <a:latin typeface="Franklin Gothic Demi Cond" panose="020B0706030402020204" pitchFamily="34" charset="0"/>
                        </a:rPr>
                        <a:t>Easy/Cheap</a:t>
                      </a:r>
                      <a:endParaRPr lang="en-US" sz="4400" dirty="0">
                        <a:latin typeface="Franklin Gothic Demi Cond" panose="020B0706030402020204" pitchFamily="34" charset="0"/>
                      </a:endParaRPr>
                    </a:p>
                  </a:txBody>
                  <a:tcPr>
                    <a:solidFill>
                      <a:srgbClr val="C00000"/>
                    </a:solidFill>
                  </a:tcPr>
                </a:tc>
              </a:tr>
              <a:tr h="370840">
                <a:tc>
                  <a:txBody>
                    <a:bodyPr/>
                    <a:lstStyle/>
                    <a:p>
                      <a:pPr algn="ctr"/>
                      <a:r>
                        <a:rPr lang="en-US" sz="6000" dirty="0" smtClean="0">
                          <a:latin typeface="Franklin Gothic Demi Cond" panose="020B0706030402020204" pitchFamily="34" charset="0"/>
                        </a:rPr>
                        <a:t>CRR,</a:t>
                      </a:r>
                      <a:r>
                        <a:rPr lang="en-US" sz="6000" baseline="0" dirty="0" smtClean="0">
                          <a:latin typeface="Franklin Gothic Demi Cond" panose="020B0706030402020204" pitchFamily="34" charset="0"/>
                        </a:rPr>
                        <a:t> SLR</a:t>
                      </a:r>
                      <a:endParaRPr lang="en-US" sz="6000" dirty="0">
                        <a:latin typeface="Franklin Gothic Demi Cond" panose="020B0706030402020204" pitchFamily="34" charset="0"/>
                      </a:endParaRPr>
                    </a:p>
                  </a:txBody>
                  <a:tcPr/>
                </a:tc>
                <a:tc>
                  <a:txBody>
                    <a:bodyPr/>
                    <a:lstStyle/>
                    <a:p>
                      <a:pPr algn="ctr"/>
                      <a:r>
                        <a:rPr lang="en-US" sz="6000" dirty="0" smtClean="0">
                          <a:latin typeface="Franklin Gothic Demi Cond" panose="020B0706030402020204" pitchFamily="34" charset="0"/>
                        </a:rPr>
                        <a:t>Increase</a:t>
                      </a:r>
                      <a:endParaRPr lang="en-US" sz="6000" dirty="0">
                        <a:latin typeface="Franklin Gothic Demi Cond" panose="020B0706030402020204" pitchFamily="34" charset="0"/>
                      </a:endParaRPr>
                    </a:p>
                  </a:txBody>
                  <a:tcPr/>
                </a:tc>
                <a:tc>
                  <a:txBody>
                    <a:bodyPr/>
                    <a:lstStyle/>
                    <a:p>
                      <a:pPr algn="ctr"/>
                      <a:r>
                        <a:rPr lang="en-US" sz="6000" dirty="0" smtClean="0">
                          <a:latin typeface="Franklin Gothic Demi Cond" panose="020B0706030402020204" pitchFamily="34" charset="0"/>
                        </a:rPr>
                        <a:t>Decrease</a:t>
                      </a:r>
                      <a:endParaRPr lang="en-US" sz="6000" dirty="0">
                        <a:latin typeface="Franklin Gothic Demi Cond" panose="020B0706030402020204" pitchFamily="34" charset="0"/>
                      </a:endParaRPr>
                    </a:p>
                  </a:txBody>
                  <a:tcPr/>
                </a:tc>
              </a:tr>
              <a:tr h="370840">
                <a:tc>
                  <a:txBody>
                    <a:bodyPr/>
                    <a:lstStyle/>
                    <a:p>
                      <a:pPr algn="ctr"/>
                      <a:r>
                        <a:rPr lang="en-US" sz="6000" dirty="0" smtClean="0">
                          <a:latin typeface="Franklin Gothic Demi Cond" panose="020B0706030402020204" pitchFamily="34" charset="0"/>
                        </a:rPr>
                        <a:t>OMO</a:t>
                      </a:r>
                      <a:endParaRPr lang="en-US" sz="6000" dirty="0">
                        <a:latin typeface="Franklin Gothic Demi Cond" panose="020B0706030402020204" pitchFamily="34" charset="0"/>
                      </a:endParaRPr>
                    </a:p>
                  </a:txBody>
                  <a:tcPr/>
                </a:tc>
                <a:tc>
                  <a:txBody>
                    <a:bodyPr/>
                    <a:lstStyle/>
                    <a:p>
                      <a:pPr algn="ctr"/>
                      <a:r>
                        <a:rPr lang="en-US" sz="6000" dirty="0" smtClean="0">
                          <a:latin typeface="Franklin Gothic Demi Cond" panose="020B0706030402020204" pitchFamily="34" charset="0"/>
                        </a:rPr>
                        <a:t>Sell</a:t>
                      </a:r>
                      <a:endParaRPr lang="en-US" sz="6000" dirty="0">
                        <a:latin typeface="Franklin Gothic Demi Cond" panose="020B0706030402020204" pitchFamily="34" charset="0"/>
                      </a:endParaRPr>
                    </a:p>
                  </a:txBody>
                  <a:tcPr/>
                </a:tc>
                <a:tc>
                  <a:txBody>
                    <a:bodyPr/>
                    <a:lstStyle/>
                    <a:p>
                      <a:pPr algn="ctr"/>
                      <a:r>
                        <a:rPr lang="en-US" sz="6000" dirty="0" smtClean="0">
                          <a:latin typeface="Franklin Gothic Demi Cond" panose="020B0706030402020204" pitchFamily="34" charset="0"/>
                        </a:rPr>
                        <a:t>Buy</a:t>
                      </a:r>
                      <a:endParaRPr lang="en-US" sz="6000" dirty="0">
                        <a:latin typeface="Franklin Gothic Demi Cond" panose="020B0706030402020204" pitchFamily="34" charset="0"/>
                      </a:endParaRPr>
                    </a:p>
                  </a:txBody>
                  <a:tcPr/>
                </a:tc>
              </a:tr>
              <a:tr h="370840">
                <a:tc>
                  <a:txBody>
                    <a:bodyPr/>
                    <a:lstStyle/>
                    <a:p>
                      <a:pPr algn="ctr"/>
                      <a:r>
                        <a:rPr lang="en-US" sz="6000" dirty="0" smtClean="0">
                          <a:latin typeface="Franklin Gothic Demi Cond" panose="020B0706030402020204" pitchFamily="34" charset="0"/>
                        </a:rPr>
                        <a:t>Policy</a:t>
                      </a:r>
                    </a:p>
                    <a:p>
                      <a:pPr algn="ctr"/>
                      <a:r>
                        <a:rPr lang="en-US" sz="6000" dirty="0" smtClean="0">
                          <a:latin typeface="Franklin Gothic Demi Cond" panose="020B0706030402020204" pitchFamily="34" charset="0"/>
                        </a:rPr>
                        <a:t>RATE</a:t>
                      </a:r>
                      <a:endParaRPr lang="en-US" sz="6000" dirty="0">
                        <a:latin typeface="Franklin Gothic Demi Cond" panose="020B0706030402020204" pitchFamily="34" charset="0"/>
                      </a:endParaRPr>
                    </a:p>
                  </a:txBody>
                  <a:tcPr/>
                </a:tc>
                <a:tc>
                  <a:txBody>
                    <a:bodyPr/>
                    <a:lstStyle/>
                    <a:p>
                      <a:pPr algn="ctr"/>
                      <a:r>
                        <a:rPr lang="en-US" sz="6000" dirty="0" smtClean="0">
                          <a:latin typeface="Franklin Gothic Demi Cond" panose="020B0706030402020204" pitchFamily="34" charset="0"/>
                        </a:rPr>
                        <a:t>Increase</a:t>
                      </a:r>
                      <a:endParaRPr lang="en-US" sz="6000" dirty="0">
                        <a:latin typeface="Franklin Gothic Demi Cond" panose="020B0706030402020204" pitchFamily="34" charset="0"/>
                      </a:endParaRPr>
                    </a:p>
                  </a:txBody>
                  <a:tcPr/>
                </a:tc>
                <a:tc>
                  <a:txBody>
                    <a:bodyPr/>
                    <a:lstStyle/>
                    <a:p>
                      <a:pPr algn="ctr"/>
                      <a:r>
                        <a:rPr lang="en-US" sz="6000" dirty="0" smtClean="0">
                          <a:latin typeface="Franklin Gothic Demi Cond" panose="020B0706030402020204" pitchFamily="34" charset="0"/>
                        </a:rPr>
                        <a:t>Decrease</a:t>
                      </a:r>
                      <a:endParaRPr lang="en-US" sz="6000" dirty="0">
                        <a:latin typeface="Franklin Gothic Demi Cond" panose="020B0706030402020204" pitchFamily="34" charset="0"/>
                      </a:endParaRPr>
                    </a:p>
                  </a:txBody>
                  <a:tcPr/>
                </a:tc>
              </a:tr>
            </a:tbl>
          </a:graphicData>
        </a:graphic>
      </p:graphicFrame>
      <p:sp>
        <p:nvSpPr>
          <p:cNvPr id="3" name="Title 2"/>
          <p:cNvSpPr>
            <a:spLocks noGrp="1"/>
          </p:cNvSpPr>
          <p:nvPr>
            <p:ph type="title"/>
          </p:nvPr>
        </p:nvSpPr>
        <p:spPr/>
        <p:txBody>
          <a:bodyPr>
            <a:normAutofit fontScale="90000"/>
          </a:bodyPr>
          <a:lstStyle/>
          <a:p>
            <a:r>
              <a:rPr lang="en-US" dirty="0" smtClean="0"/>
              <a:t>Monetary Policy</a:t>
            </a:r>
            <a:endParaRPr lang="en-US" dirty="0"/>
          </a:p>
        </p:txBody>
      </p:sp>
    </p:spTree>
    <p:extLst>
      <p:ext uri="{BB962C8B-B14F-4D97-AF65-F5344CB8AC3E}">
        <p14:creationId xmlns:p14="http://schemas.microsoft.com/office/powerpoint/2010/main" val="28426219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959545414"/>
              </p:ext>
            </p:extLst>
          </p:nvPr>
        </p:nvGraphicFramePr>
        <p:xfrm>
          <a:off x="812800" y="934720"/>
          <a:ext cx="10541000" cy="3108960"/>
        </p:xfrm>
        <a:graphic>
          <a:graphicData uri="http://schemas.openxmlformats.org/drawingml/2006/table">
            <a:tbl>
              <a:tblPr firstRow="1" bandRow="1">
                <a:tableStyleId>{5C22544A-7EE6-4342-B048-85BDC9FD1C3A}</a:tableStyleId>
              </a:tblPr>
              <a:tblGrid>
                <a:gridCol w="2635250"/>
                <a:gridCol w="2635250"/>
                <a:gridCol w="2635250"/>
                <a:gridCol w="2635250"/>
              </a:tblGrid>
              <a:tr h="934720">
                <a:tc>
                  <a:txBody>
                    <a:bodyPr/>
                    <a:lstStyle/>
                    <a:p>
                      <a:r>
                        <a:rPr lang="en-US" sz="4800" dirty="0" smtClean="0">
                          <a:latin typeface="Franklin Gothic Medium Cond" panose="020B0606030402020204" pitchFamily="34" charset="0"/>
                        </a:rPr>
                        <a:t>Component</a:t>
                      </a:r>
                      <a:endParaRPr lang="en-US" sz="4800" dirty="0">
                        <a:latin typeface="Franklin Gothic Medium Cond" panose="020B0606030402020204" pitchFamily="34" charset="0"/>
                      </a:endParaRPr>
                    </a:p>
                  </a:txBody>
                  <a:tcPr>
                    <a:solidFill>
                      <a:schemeClr val="accent5">
                        <a:lumMod val="50000"/>
                      </a:schemeClr>
                    </a:solidFill>
                  </a:tcPr>
                </a:tc>
                <a:tc>
                  <a:txBody>
                    <a:bodyPr/>
                    <a:lstStyle/>
                    <a:p>
                      <a:r>
                        <a:rPr lang="en-US" sz="4800" dirty="0" smtClean="0">
                          <a:latin typeface="Franklin Gothic Medium Cond" panose="020B0606030402020204" pitchFamily="34" charset="0"/>
                        </a:rPr>
                        <a:t>+ Credit </a:t>
                      </a:r>
                    </a:p>
                    <a:p>
                      <a:r>
                        <a:rPr lang="en-US" sz="4800" dirty="0" smtClean="0">
                          <a:latin typeface="Franklin Gothic Medium Cond" panose="020B0606030402020204" pitchFamily="34" charset="0"/>
                        </a:rPr>
                        <a:t>(Incoming)</a:t>
                      </a:r>
                      <a:endParaRPr lang="en-US" sz="4800" dirty="0">
                        <a:latin typeface="Franklin Gothic Medium Cond" panose="020B0606030402020204" pitchFamily="34" charset="0"/>
                      </a:endParaRPr>
                    </a:p>
                  </a:txBody>
                  <a:tcPr>
                    <a:solidFill>
                      <a:schemeClr val="accent5">
                        <a:lumMod val="50000"/>
                      </a:schemeClr>
                    </a:solidFill>
                  </a:tcPr>
                </a:tc>
                <a:tc>
                  <a:txBody>
                    <a:bodyPr/>
                    <a:lstStyle/>
                    <a:p>
                      <a:pPr marL="285750" indent="-285750">
                        <a:buFontTx/>
                        <a:buChar char="-"/>
                      </a:pPr>
                      <a:r>
                        <a:rPr lang="en-US" sz="4800" dirty="0" smtClean="0">
                          <a:latin typeface="Franklin Gothic Medium Cond" panose="020B0606030402020204" pitchFamily="34" charset="0"/>
                        </a:rPr>
                        <a:t>Debit </a:t>
                      </a:r>
                    </a:p>
                    <a:p>
                      <a:pPr marL="0" indent="0">
                        <a:buFontTx/>
                        <a:buNone/>
                      </a:pPr>
                      <a:r>
                        <a:rPr lang="en-US" sz="4800" dirty="0" smtClean="0">
                          <a:latin typeface="Franklin Gothic Medium Cond" panose="020B0606030402020204" pitchFamily="34" charset="0"/>
                        </a:rPr>
                        <a:t>(Outgoing)</a:t>
                      </a:r>
                      <a:endParaRPr lang="en-US" sz="4800" dirty="0">
                        <a:latin typeface="Franklin Gothic Medium Cond" panose="020B0606030402020204" pitchFamily="34" charset="0"/>
                      </a:endParaRPr>
                    </a:p>
                  </a:txBody>
                  <a:tcPr>
                    <a:solidFill>
                      <a:schemeClr val="accent5">
                        <a:lumMod val="50000"/>
                      </a:schemeClr>
                    </a:solidFill>
                  </a:tcPr>
                </a:tc>
                <a:tc>
                  <a:txBody>
                    <a:bodyPr/>
                    <a:lstStyle/>
                    <a:p>
                      <a:r>
                        <a:rPr lang="en-US" sz="4800" dirty="0" smtClean="0">
                          <a:latin typeface="Franklin Gothic Medium Cond" panose="020B0606030402020204" pitchFamily="34" charset="0"/>
                        </a:rPr>
                        <a:t>Net</a:t>
                      </a:r>
                      <a:endParaRPr lang="en-US" sz="4800" dirty="0">
                        <a:latin typeface="Franklin Gothic Medium Cond" panose="020B0606030402020204" pitchFamily="34" charset="0"/>
                      </a:endParaRPr>
                    </a:p>
                  </a:txBody>
                  <a:tcPr>
                    <a:solidFill>
                      <a:schemeClr val="accent5">
                        <a:lumMod val="50000"/>
                      </a:schemeClr>
                    </a:solidFill>
                  </a:tcPr>
                </a:tc>
              </a:tr>
              <a:tr h="934720">
                <a:tc>
                  <a:txBody>
                    <a:bodyPr/>
                    <a:lstStyle/>
                    <a:p>
                      <a:r>
                        <a:rPr lang="en-US" sz="4800" dirty="0" smtClean="0">
                          <a:latin typeface="Franklin Gothic Medium Cond" panose="020B0606030402020204" pitchFamily="34" charset="0"/>
                        </a:rPr>
                        <a:t>Visible</a:t>
                      </a:r>
                    </a:p>
                    <a:p>
                      <a:r>
                        <a:rPr lang="en-US" sz="4800" dirty="0" smtClean="0">
                          <a:latin typeface="Franklin Gothic Medium Cond" panose="020B0606030402020204" pitchFamily="34" charset="0"/>
                        </a:rPr>
                        <a:t>=&gt;Goods</a:t>
                      </a:r>
                      <a:endParaRPr lang="en-US" sz="4800" dirty="0">
                        <a:latin typeface="Franklin Gothic Medium Cond" panose="020B0606030402020204" pitchFamily="34" charset="0"/>
                      </a:endParaRPr>
                    </a:p>
                  </a:txBody>
                  <a:tcPr/>
                </a:tc>
                <a:tc>
                  <a:txBody>
                    <a:bodyPr/>
                    <a:lstStyle/>
                    <a:p>
                      <a:r>
                        <a:rPr lang="en-US" sz="4800" dirty="0" smtClean="0">
                          <a:latin typeface="Franklin Gothic Medium Cond" panose="020B0606030402020204" pitchFamily="34" charset="0"/>
                        </a:rPr>
                        <a:t>(Export) </a:t>
                      </a:r>
                    </a:p>
                    <a:p>
                      <a:r>
                        <a:rPr lang="en-US" sz="4800" dirty="0" smtClean="0">
                          <a:latin typeface="Franklin Gothic Medium Cond" panose="020B0606030402020204" pitchFamily="34" charset="0"/>
                        </a:rPr>
                        <a:t>3</a:t>
                      </a:r>
                      <a:r>
                        <a:rPr lang="en-US" sz="4800" baseline="0" dirty="0" smtClean="0">
                          <a:latin typeface="Franklin Gothic Medium Cond" panose="020B0606030402020204" pitchFamily="34" charset="0"/>
                        </a:rPr>
                        <a:t> lakh</a:t>
                      </a:r>
                      <a:endParaRPr lang="en-US" sz="4800" dirty="0">
                        <a:latin typeface="Franklin Gothic Medium Cond" panose="020B0606030402020204" pitchFamily="34" charset="0"/>
                      </a:endParaRPr>
                    </a:p>
                  </a:txBody>
                  <a:tcPr/>
                </a:tc>
                <a:tc>
                  <a:txBody>
                    <a:bodyPr/>
                    <a:lstStyle/>
                    <a:p>
                      <a:r>
                        <a:rPr lang="en-US" sz="4800" dirty="0" smtClean="0">
                          <a:latin typeface="Franklin Gothic Medium Cond" panose="020B0606030402020204" pitchFamily="34" charset="0"/>
                        </a:rPr>
                        <a:t>(Import) </a:t>
                      </a:r>
                    </a:p>
                    <a:p>
                      <a:r>
                        <a:rPr lang="en-US" sz="4800" dirty="0" smtClean="0">
                          <a:latin typeface="Franklin Gothic Medium Cond" panose="020B0606030402020204" pitchFamily="34" charset="0"/>
                        </a:rPr>
                        <a:t>- 5 </a:t>
                      </a:r>
                      <a:r>
                        <a:rPr lang="en-US" sz="4800" dirty="0" smtClean="0">
                          <a:latin typeface="Franklin Gothic Medium Cond" panose="020B0606030402020204" pitchFamily="34" charset="0"/>
                        </a:rPr>
                        <a:t>lakh</a:t>
                      </a:r>
                      <a:endParaRPr lang="en-US" sz="4800" dirty="0">
                        <a:latin typeface="Franklin Gothic Medium Cond" panose="020B0606030402020204" pitchFamily="34" charset="0"/>
                      </a:endParaRPr>
                    </a:p>
                  </a:txBody>
                  <a:tcPr/>
                </a:tc>
                <a:tc>
                  <a:txBody>
                    <a:bodyPr/>
                    <a:lstStyle/>
                    <a:p>
                      <a:pPr marL="0" indent="0">
                        <a:buFontTx/>
                        <a:buNone/>
                      </a:pPr>
                      <a:r>
                        <a:rPr lang="en-US" sz="4800" dirty="0" smtClean="0">
                          <a:latin typeface="Franklin Gothic Medium Cond" panose="020B0606030402020204" pitchFamily="34" charset="0"/>
                        </a:rPr>
                        <a:t>MINUS </a:t>
                      </a:r>
                      <a:endParaRPr lang="en-US" sz="4800" dirty="0" smtClean="0">
                        <a:latin typeface="Franklin Gothic Medium Cond" panose="020B0606030402020204" pitchFamily="34" charset="0"/>
                      </a:endParaRPr>
                    </a:p>
                    <a:p>
                      <a:pPr marL="0" indent="0">
                        <a:buFontTx/>
                        <a:buNone/>
                      </a:pPr>
                      <a:r>
                        <a:rPr lang="en-US" sz="4800" dirty="0" smtClean="0">
                          <a:latin typeface="Franklin Gothic Medium Cond" panose="020B0606030402020204" pitchFamily="34" charset="0"/>
                        </a:rPr>
                        <a:t>2 </a:t>
                      </a:r>
                      <a:r>
                        <a:rPr lang="en-US" sz="4800" dirty="0" smtClean="0">
                          <a:latin typeface="Franklin Gothic Medium Cond" panose="020B0606030402020204" pitchFamily="34" charset="0"/>
                        </a:rPr>
                        <a:t>lakh </a:t>
                      </a:r>
                    </a:p>
                  </a:txBody>
                  <a:tcPr/>
                </a:tc>
              </a:tr>
            </a:tbl>
          </a:graphicData>
        </a:graphic>
      </p:graphicFrame>
      <p:sp>
        <p:nvSpPr>
          <p:cNvPr id="2" name="Title 1"/>
          <p:cNvSpPr>
            <a:spLocks noGrp="1"/>
          </p:cNvSpPr>
          <p:nvPr>
            <p:ph type="title"/>
          </p:nvPr>
        </p:nvSpPr>
        <p:spPr/>
        <p:txBody>
          <a:bodyPr>
            <a:normAutofit/>
          </a:bodyPr>
          <a:lstStyle/>
          <a:p>
            <a:r>
              <a:rPr lang="en-US" sz="3600" dirty="0" smtClean="0"/>
              <a:t>BoP: Current Account (2013-14) Million USD</a:t>
            </a:r>
            <a:endParaRPr lang="en-US" sz="3600" dirty="0"/>
          </a:p>
        </p:txBody>
      </p:sp>
    </p:spTree>
    <p:extLst>
      <p:ext uri="{BB962C8B-B14F-4D97-AF65-F5344CB8AC3E}">
        <p14:creationId xmlns:p14="http://schemas.microsoft.com/office/powerpoint/2010/main" val="24323164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190130" y="157402"/>
            <a:ext cx="4656190" cy="6019562"/>
          </a:xfrm>
        </p:spPr>
        <p:txBody>
          <a:bodyPr>
            <a:normAutofit/>
          </a:bodyPr>
          <a:lstStyle/>
          <a:p>
            <a:pPr marL="285750" indent="-285750">
              <a:buFont typeface="Arial" panose="020B0604020202020204" pitchFamily="34" charset="0"/>
              <a:buChar char="•"/>
            </a:pPr>
            <a:r>
              <a:rPr lang="en-US" b="1" dirty="0"/>
              <a:t>Balance of Trade </a:t>
            </a:r>
            <a:r>
              <a:rPr lang="en-US" dirty="0"/>
              <a:t>=Net difference between Imports &amp; Exports</a:t>
            </a:r>
          </a:p>
          <a:p>
            <a:pPr marL="285750" indent="-285750">
              <a:buFont typeface="Arial" panose="020B0604020202020204" pitchFamily="34" charset="0"/>
              <a:buChar char="•"/>
            </a:pPr>
            <a:r>
              <a:rPr lang="en-US" sz="4800" dirty="0">
                <a:solidFill>
                  <a:srgbClr val="FF0000"/>
                </a:solidFill>
              </a:rPr>
              <a:t>Trade Deficit</a:t>
            </a:r>
            <a:r>
              <a:rPr lang="en-US" sz="4800" b="1" dirty="0">
                <a:solidFill>
                  <a:srgbClr val="FF0000"/>
                </a:solidFill>
              </a:rPr>
              <a:t> </a:t>
            </a:r>
            <a:r>
              <a:rPr lang="en-US" dirty="0"/>
              <a:t>= When </a:t>
            </a:r>
            <a:r>
              <a:rPr lang="en-US" dirty="0" err="1"/>
              <a:t>BoT</a:t>
            </a:r>
            <a:r>
              <a:rPr lang="en-US" dirty="0"/>
              <a:t> is negative. (IM &gt; EX)</a:t>
            </a:r>
          </a:p>
          <a:p>
            <a:pPr marL="285750" indent="-285750">
              <a:buFont typeface="Arial" panose="020B0604020202020204" pitchFamily="34" charset="0"/>
              <a:buChar char="•"/>
            </a:pPr>
            <a:r>
              <a:rPr lang="en-US" sz="4800" dirty="0">
                <a:solidFill>
                  <a:srgbClr val="92D050"/>
                </a:solidFill>
              </a:rPr>
              <a:t>Trade Surplus </a:t>
            </a:r>
            <a:r>
              <a:rPr lang="en-US" dirty="0"/>
              <a:t>= </a:t>
            </a:r>
            <a:r>
              <a:rPr lang="en-US" dirty="0" err="1"/>
              <a:t>BoT</a:t>
            </a:r>
            <a:r>
              <a:rPr lang="en-US" dirty="0"/>
              <a:t> Positive (EX &gt; IM</a:t>
            </a:r>
            <a:r>
              <a:rPr lang="en-US" dirty="0" smtClean="0"/>
              <a:t>)</a:t>
            </a:r>
            <a:endParaRPr lang="en-US" dirty="0"/>
          </a:p>
        </p:txBody>
      </p:sp>
      <p:pic>
        <p:nvPicPr>
          <p:cNvPr id="5" name="Content Placeholder 4"/>
          <p:cNvPicPr>
            <a:picLocks noGrp="1" noChangeAspect="1"/>
          </p:cNvPicPr>
          <p:nvPr>
            <p:ph sz="half" idx="2"/>
          </p:nvPr>
        </p:nvPicPr>
        <p:blipFill rotWithShape="1">
          <a:blip r:embed="rId2"/>
          <a:srcRect r="49567"/>
          <a:stretch/>
        </p:blipFill>
        <p:spPr>
          <a:xfrm>
            <a:off x="5084520" y="157401"/>
            <a:ext cx="6934760" cy="6700599"/>
          </a:xfrm>
          <a:prstGeom prst="rect">
            <a:avLst/>
          </a:prstGeom>
        </p:spPr>
      </p:pic>
    </p:spTree>
    <p:extLst>
      <p:ext uri="{BB962C8B-B14F-4D97-AF65-F5344CB8AC3E}">
        <p14:creationId xmlns:p14="http://schemas.microsoft.com/office/powerpoint/2010/main" val="9541201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32663" y="189992"/>
            <a:ext cx="3648457" cy="643128"/>
          </a:xfrm>
          <a:prstGeom prst="rect">
            <a:avLst/>
          </a:prstGeom>
          <a:solidFill>
            <a:srgbClr val="C00000"/>
          </a:solidFill>
          <a:ln>
            <a:solidFill>
              <a:schemeClr val="tx1">
                <a:lumMod val="85000"/>
                <a:lumOff val="15000"/>
              </a:schemeClr>
            </a:solidFill>
          </a:ln>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en-US" sz="3600" dirty="0" smtClean="0">
                <a:latin typeface="Arial Black" panose="020B0A04020102020204" pitchFamily="34" charset="0"/>
              </a:rPr>
              <a:t>Main Imports</a:t>
            </a:r>
            <a:endParaRPr lang="en-US" sz="3600" dirty="0">
              <a:latin typeface="Arial Black" panose="020B0A04020102020204" pitchFamily="34" charset="0"/>
            </a:endParaRPr>
          </a:p>
        </p:txBody>
      </p:sp>
      <p:sp>
        <p:nvSpPr>
          <p:cNvPr id="6" name="Rectangle 5"/>
          <p:cNvSpPr/>
          <p:nvPr/>
        </p:nvSpPr>
        <p:spPr>
          <a:xfrm>
            <a:off x="7730743" y="189992"/>
            <a:ext cx="3648457" cy="643128"/>
          </a:xfrm>
          <a:prstGeom prst="rect">
            <a:avLst/>
          </a:prstGeom>
          <a:solidFill>
            <a:srgbClr val="00B050"/>
          </a:solidFill>
          <a:ln>
            <a:solidFill>
              <a:schemeClr val="tx1">
                <a:lumMod val="85000"/>
                <a:lumOff val="15000"/>
              </a:schemeClr>
            </a:solidFill>
          </a:ln>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en-US" sz="3600" dirty="0" smtClean="0">
                <a:latin typeface="Arial Black" panose="020B0A04020102020204" pitchFamily="34" charset="0"/>
              </a:rPr>
              <a:t>Main Exports</a:t>
            </a:r>
            <a:endParaRPr lang="en-US" sz="3600" dirty="0">
              <a:latin typeface="Arial Black" panose="020B0A04020102020204" pitchFamily="34" charset="0"/>
            </a:endParaRPr>
          </a:p>
        </p:txBody>
      </p:sp>
      <p:pic>
        <p:nvPicPr>
          <p:cNvPr id="7" name="Picture 4" descr="http://etc-mysitemyway.s3.amazonaws.com/icons/legacy-previews/icons/matte-blue-and-white-square-icons-business/116951-matte-blue-and-white-square-icon-business-gaspump.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182" y="511556"/>
            <a:ext cx="2519258" cy="25192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etc-mysitemyway.s3.amazonaws.com/icons/legacy-previews/icons/matte-blue-and-white-square-icons-business/116951-matte-blue-and-white-square-icon-business-gaspump.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8123" y="583259"/>
            <a:ext cx="1998556" cy="19985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326" y="1052781"/>
            <a:ext cx="3250794" cy="3250794"/>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324" y="3309920"/>
            <a:ext cx="3340608" cy="3340608"/>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86928" y="2510113"/>
            <a:ext cx="2612140" cy="261214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8960" y="4113075"/>
            <a:ext cx="2724912" cy="2724912"/>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00385" y="933610"/>
            <a:ext cx="2175349" cy="2175349"/>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42868" y="3878853"/>
            <a:ext cx="2438400" cy="2438400"/>
          </a:xfrm>
          <a:prstGeom prst="rect">
            <a:avLst/>
          </a:prstGeom>
        </p:spPr>
      </p:pic>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17967" y="2236207"/>
            <a:ext cx="1947672" cy="1947672"/>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03071" y="4183879"/>
            <a:ext cx="2724912" cy="2724912"/>
          </a:xfrm>
          <a:prstGeom prst="rect">
            <a:avLst/>
          </a:prstGeom>
        </p:spPr>
      </p:pic>
    </p:spTree>
    <p:extLst>
      <p:ext uri="{BB962C8B-B14F-4D97-AF65-F5344CB8AC3E}">
        <p14:creationId xmlns:p14="http://schemas.microsoft.com/office/powerpoint/2010/main" val="2766301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1000"/>
                                        <p:tgtEl>
                                          <p:spTgt spid="12"/>
                                        </p:tgtEl>
                                      </p:cBhvr>
                                    </p:animEffect>
                                    <p:anim calcmode="lin" valueType="num">
                                      <p:cBhvr>
                                        <p:cTn id="50" dur="1000" fill="hold"/>
                                        <p:tgtEl>
                                          <p:spTgt spid="12"/>
                                        </p:tgtEl>
                                        <p:attrNameLst>
                                          <p:attrName>ppt_x</p:attrName>
                                        </p:attrNameLst>
                                      </p:cBhvr>
                                      <p:tavLst>
                                        <p:tav tm="0">
                                          <p:val>
                                            <p:strVal val="#ppt_x"/>
                                          </p:val>
                                        </p:tav>
                                        <p:tav tm="100000">
                                          <p:val>
                                            <p:strVal val="#ppt_x"/>
                                          </p:val>
                                        </p:tav>
                                      </p:tavLst>
                                    </p:anim>
                                    <p:anim calcmode="lin" valueType="num">
                                      <p:cBhvr>
                                        <p:cTn id="5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1000"/>
                                        <p:tgtEl>
                                          <p:spTgt spid="11"/>
                                        </p:tgtEl>
                                      </p:cBhvr>
                                    </p:animEffect>
                                    <p:anim calcmode="lin" valueType="num">
                                      <p:cBhvr>
                                        <p:cTn id="57" dur="1000" fill="hold"/>
                                        <p:tgtEl>
                                          <p:spTgt spid="11"/>
                                        </p:tgtEl>
                                        <p:attrNameLst>
                                          <p:attrName>ppt_x</p:attrName>
                                        </p:attrNameLst>
                                      </p:cBhvr>
                                      <p:tavLst>
                                        <p:tav tm="0">
                                          <p:val>
                                            <p:strVal val="#ppt_x"/>
                                          </p:val>
                                        </p:tav>
                                        <p:tav tm="100000">
                                          <p:val>
                                            <p:strVal val="#ppt_x"/>
                                          </p:val>
                                        </p:tav>
                                      </p:tavLst>
                                    </p:anim>
                                    <p:anim calcmode="lin" valueType="num">
                                      <p:cBhvr>
                                        <p:cTn id="5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1000"/>
                                        <p:tgtEl>
                                          <p:spTgt spid="13"/>
                                        </p:tgtEl>
                                      </p:cBhvr>
                                    </p:animEffect>
                                    <p:anim calcmode="lin" valueType="num">
                                      <p:cBhvr>
                                        <p:cTn id="64" dur="1000" fill="hold"/>
                                        <p:tgtEl>
                                          <p:spTgt spid="13"/>
                                        </p:tgtEl>
                                        <p:attrNameLst>
                                          <p:attrName>ppt_x</p:attrName>
                                        </p:attrNameLst>
                                      </p:cBhvr>
                                      <p:tavLst>
                                        <p:tav tm="0">
                                          <p:val>
                                            <p:strVal val="#ppt_x"/>
                                          </p:val>
                                        </p:tav>
                                        <p:tav tm="100000">
                                          <p:val>
                                            <p:strVal val="#ppt_x"/>
                                          </p:val>
                                        </p:tav>
                                      </p:tavLst>
                                    </p:anim>
                                    <p:anim calcmode="lin" valueType="num">
                                      <p:cBhvr>
                                        <p:cTn id="6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fade">
                                      <p:cBhvr>
                                        <p:cTn id="70" dur="1000"/>
                                        <p:tgtEl>
                                          <p:spTgt spid="16"/>
                                        </p:tgtEl>
                                      </p:cBhvr>
                                    </p:animEffect>
                                    <p:anim calcmode="lin" valueType="num">
                                      <p:cBhvr>
                                        <p:cTn id="71" dur="1000" fill="hold"/>
                                        <p:tgtEl>
                                          <p:spTgt spid="16"/>
                                        </p:tgtEl>
                                        <p:attrNameLst>
                                          <p:attrName>ppt_x</p:attrName>
                                        </p:attrNameLst>
                                      </p:cBhvr>
                                      <p:tavLst>
                                        <p:tav tm="0">
                                          <p:val>
                                            <p:strVal val="#ppt_x"/>
                                          </p:val>
                                        </p:tav>
                                        <p:tav tm="100000">
                                          <p:val>
                                            <p:strVal val="#ppt_x"/>
                                          </p:val>
                                        </p:tav>
                                      </p:tavLst>
                                    </p:anim>
                                    <p:anim calcmode="lin" valueType="num">
                                      <p:cBhvr>
                                        <p:cTn id="7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fade">
                                      <p:cBhvr>
                                        <p:cTn id="77" dur="1000"/>
                                        <p:tgtEl>
                                          <p:spTgt spid="14"/>
                                        </p:tgtEl>
                                      </p:cBhvr>
                                    </p:animEffect>
                                    <p:anim calcmode="lin" valueType="num">
                                      <p:cBhvr>
                                        <p:cTn id="78" dur="1000" fill="hold"/>
                                        <p:tgtEl>
                                          <p:spTgt spid="14"/>
                                        </p:tgtEl>
                                        <p:attrNameLst>
                                          <p:attrName>ppt_x</p:attrName>
                                        </p:attrNameLst>
                                      </p:cBhvr>
                                      <p:tavLst>
                                        <p:tav tm="0">
                                          <p:val>
                                            <p:strVal val="#ppt_x"/>
                                          </p:val>
                                        </p:tav>
                                        <p:tav tm="100000">
                                          <p:val>
                                            <p:strVal val="#ppt_x"/>
                                          </p:val>
                                        </p:tav>
                                      </p:tavLst>
                                    </p:anim>
                                    <p:anim calcmode="lin" valueType="num">
                                      <p:cBhvr>
                                        <p:cTn id="7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5"/>
                                        </p:tgtEl>
                                        <p:attrNameLst>
                                          <p:attrName>style.visibility</p:attrName>
                                        </p:attrNameLst>
                                      </p:cBhvr>
                                      <p:to>
                                        <p:strVal val="visible"/>
                                      </p:to>
                                    </p:set>
                                    <p:animEffect transition="in" filter="fade">
                                      <p:cBhvr>
                                        <p:cTn id="84" dur="1000"/>
                                        <p:tgtEl>
                                          <p:spTgt spid="15"/>
                                        </p:tgtEl>
                                      </p:cBhvr>
                                    </p:animEffect>
                                    <p:anim calcmode="lin" valueType="num">
                                      <p:cBhvr>
                                        <p:cTn id="85" dur="1000" fill="hold"/>
                                        <p:tgtEl>
                                          <p:spTgt spid="15"/>
                                        </p:tgtEl>
                                        <p:attrNameLst>
                                          <p:attrName>ppt_x</p:attrName>
                                        </p:attrNameLst>
                                      </p:cBhvr>
                                      <p:tavLst>
                                        <p:tav tm="0">
                                          <p:val>
                                            <p:strVal val="#ppt_x"/>
                                          </p:val>
                                        </p:tav>
                                        <p:tav tm="100000">
                                          <p:val>
                                            <p:strVal val="#ppt_x"/>
                                          </p:val>
                                        </p:tav>
                                      </p:tavLst>
                                    </p:anim>
                                    <p:anim calcmode="lin" valueType="num">
                                      <p:cBhvr>
                                        <p:cTn id="8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r="49567"/>
          <a:stretch/>
        </p:blipFill>
        <p:spPr>
          <a:xfrm>
            <a:off x="192024" y="291252"/>
            <a:ext cx="5916168" cy="5716356"/>
          </a:xfrm>
          <a:prstGeom prst="rect">
            <a:avLst/>
          </a:prstGeom>
        </p:spPr>
      </p:pic>
      <p:sp>
        <p:nvSpPr>
          <p:cNvPr id="3" name="Up Arrow Callout 2"/>
          <p:cNvSpPr/>
          <p:nvPr/>
        </p:nvSpPr>
        <p:spPr>
          <a:xfrm>
            <a:off x="192024" y="4599432"/>
            <a:ext cx="2450592" cy="1993392"/>
          </a:xfrm>
          <a:prstGeom prst="upArrowCallout">
            <a:avLst/>
          </a:prstGeom>
          <a:solidFill>
            <a:srgbClr val="C00000"/>
          </a:solidFill>
          <a:ln>
            <a:solidFill>
              <a:schemeClr val="tx1">
                <a:lumMod val="85000"/>
                <a:lumOff val="15000"/>
              </a:schemeClr>
            </a:solidFill>
          </a:ln>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en-US" sz="3600" dirty="0" smtClean="0">
                <a:latin typeface="Arial Black" panose="020B0A04020102020204" pitchFamily="34" charset="0"/>
              </a:rPr>
              <a:t>TRADE</a:t>
            </a:r>
          </a:p>
          <a:p>
            <a:pPr algn="ctr"/>
            <a:r>
              <a:rPr lang="en-US" sz="3600" dirty="0" smtClean="0">
                <a:latin typeface="Arial Black" panose="020B0A04020102020204" pitchFamily="34" charset="0"/>
              </a:rPr>
              <a:t>Deficit</a:t>
            </a:r>
            <a:endParaRPr lang="en-US" sz="3600" dirty="0">
              <a:latin typeface="Arial Black" panose="020B0A040201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44331" y="0"/>
            <a:ext cx="2915921" cy="3887893"/>
          </a:xfrm>
          <a:prstGeom prst="rect">
            <a:avLst/>
          </a:prstGeom>
        </p:spPr>
      </p:pic>
      <p:sp>
        <p:nvSpPr>
          <p:cNvPr id="5" name="Rectangle 4"/>
          <p:cNvSpPr/>
          <p:nvPr/>
        </p:nvSpPr>
        <p:spPr>
          <a:xfrm>
            <a:off x="7344663" y="1815592"/>
            <a:ext cx="4715256" cy="1993392"/>
          </a:xfrm>
          <a:prstGeom prst="rect">
            <a:avLst/>
          </a:prstGeom>
          <a:solidFill>
            <a:srgbClr val="C00000"/>
          </a:solidFill>
          <a:ln>
            <a:solidFill>
              <a:schemeClr val="tx1">
                <a:lumMod val="85000"/>
                <a:lumOff val="15000"/>
              </a:schemeClr>
            </a:solidFill>
          </a:ln>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en-US" sz="3600" dirty="0" smtClean="0">
                <a:latin typeface="Arial Black" panose="020B0A04020102020204" pitchFamily="34" charset="0"/>
              </a:rPr>
              <a:t>For Ranking refer to Ch.6 of Economic Survey</a:t>
            </a:r>
            <a:endParaRPr lang="en-US" sz="3600" dirty="0">
              <a:latin typeface="Arial Black" panose="020B0A04020102020204" pitchFamily="34" charset="0"/>
            </a:endParaRPr>
          </a:p>
        </p:txBody>
      </p:sp>
    </p:spTree>
    <p:extLst>
      <p:ext uri="{BB962C8B-B14F-4D97-AF65-F5344CB8AC3E}">
        <p14:creationId xmlns:p14="http://schemas.microsoft.com/office/powerpoint/2010/main" val="3512153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Balance of Trade</a:t>
            </a:r>
            <a:endParaRPr lang="en-US" dirty="0"/>
          </a:p>
        </p:txBody>
      </p:sp>
      <p:pic>
        <p:nvPicPr>
          <p:cNvPr id="3" name="Picture 2"/>
          <p:cNvPicPr>
            <a:picLocks noChangeAspect="1"/>
          </p:cNvPicPr>
          <p:nvPr/>
        </p:nvPicPr>
        <p:blipFill>
          <a:blip r:embed="rId2"/>
          <a:stretch>
            <a:fillRect/>
          </a:stretch>
        </p:blipFill>
        <p:spPr>
          <a:xfrm>
            <a:off x="170687" y="1033180"/>
            <a:ext cx="11870379" cy="4005164"/>
          </a:xfrm>
          <a:prstGeom prst="rect">
            <a:avLst/>
          </a:prstGeom>
        </p:spPr>
      </p:pic>
    </p:spTree>
    <p:extLst>
      <p:ext uri="{BB962C8B-B14F-4D97-AF65-F5344CB8AC3E}">
        <p14:creationId xmlns:p14="http://schemas.microsoft.com/office/powerpoint/2010/main" val="40933609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31662" y="4070604"/>
            <a:ext cx="2729808" cy="2218944"/>
          </a:xfrm>
          <a:prstGeom prst="rect">
            <a:avLst/>
          </a:prstGeom>
        </p:spPr>
      </p:pic>
      <p:pic>
        <p:nvPicPr>
          <p:cNvPr id="2" name="Picture 1"/>
          <p:cNvPicPr>
            <a:picLocks noChangeAspect="1"/>
          </p:cNvPicPr>
          <p:nvPr/>
        </p:nvPicPr>
        <p:blipFill rotWithShape="1">
          <a:blip r:embed="rId3"/>
          <a:srcRect r="49567"/>
          <a:stretch/>
        </p:blipFill>
        <p:spPr>
          <a:xfrm>
            <a:off x="192024" y="291252"/>
            <a:ext cx="5916168" cy="5716356"/>
          </a:xfrm>
          <a:prstGeom prst="rect">
            <a:avLst/>
          </a:prstGeom>
        </p:spPr>
      </p:pic>
      <p:sp>
        <p:nvSpPr>
          <p:cNvPr id="3" name="Up Arrow Callout 2"/>
          <p:cNvSpPr/>
          <p:nvPr/>
        </p:nvSpPr>
        <p:spPr>
          <a:xfrm>
            <a:off x="192024" y="4599432"/>
            <a:ext cx="1975104" cy="1161288"/>
          </a:xfrm>
          <a:prstGeom prst="upArrowCallout">
            <a:avLst/>
          </a:prstGeom>
          <a:solidFill>
            <a:srgbClr val="C00000"/>
          </a:solidFill>
          <a:ln>
            <a:solidFill>
              <a:schemeClr val="tx1">
                <a:lumMod val="85000"/>
                <a:lumOff val="15000"/>
              </a:schemeClr>
            </a:solidFill>
          </a:ln>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en-US" sz="3600" dirty="0" smtClean="0">
                <a:latin typeface="Arial Black" panose="020B0A04020102020204" pitchFamily="34" charset="0"/>
              </a:rPr>
              <a:t>Deficit</a:t>
            </a:r>
            <a:endParaRPr lang="en-US" sz="3600" dirty="0">
              <a:latin typeface="Arial Black" panose="020B0A04020102020204" pitchFamily="34" charset="0"/>
            </a:endParaRPr>
          </a:p>
        </p:txBody>
      </p:sp>
      <p:sp>
        <p:nvSpPr>
          <p:cNvPr id="4" name="Up Arrow Callout 3"/>
          <p:cNvSpPr/>
          <p:nvPr/>
        </p:nvSpPr>
        <p:spPr>
          <a:xfrm>
            <a:off x="1653759" y="5550408"/>
            <a:ext cx="1975104" cy="1161288"/>
          </a:xfrm>
          <a:prstGeom prst="upArrowCallout">
            <a:avLst/>
          </a:prstGeom>
          <a:solidFill>
            <a:srgbClr val="00B050"/>
          </a:solidFill>
          <a:ln>
            <a:solidFill>
              <a:schemeClr val="tx1">
                <a:lumMod val="85000"/>
                <a:lumOff val="15000"/>
              </a:schemeClr>
            </a:solidFill>
          </a:ln>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en-US" sz="3200" dirty="0" smtClean="0">
                <a:latin typeface="Arial Black" panose="020B0A04020102020204" pitchFamily="34" charset="0"/>
              </a:rPr>
              <a:t>surplus</a:t>
            </a:r>
            <a:endParaRPr lang="en-US" sz="3200" dirty="0">
              <a:latin typeface="Arial Black" panose="020B0A04020102020204" pitchFamily="34"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4404" y="42672"/>
            <a:ext cx="2084832" cy="208483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94572" y="400304"/>
            <a:ext cx="2438400" cy="24384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09740" y="2127504"/>
            <a:ext cx="2740152" cy="2740152"/>
          </a:xfrm>
          <a:prstGeom prst="rect">
            <a:avLst/>
          </a:prstGeom>
        </p:spPr>
      </p:pic>
    </p:spTree>
    <p:extLst>
      <p:ext uri="{BB962C8B-B14F-4D97-AF65-F5344CB8AC3E}">
        <p14:creationId xmlns:p14="http://schemas.microsoft.com/office/powerpoint/2010/main" val="3828186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Down Arrow Callout 36"/>
          <p:cNvSpPr/>
          <p:nvPr/>
        </p:nvSpPr>
        <p:spPr>
          <a:xfrm>
            <a:off x="477520" y="3461516"/>
            <a:ext cx="3903218" cy="3376037"/>
          </a:xfrm>
          <a:prstGeom prst="downArrowCallout">
            <a:avLst/>
          </a:prstGeom>
          <a:solidFill>
            <a:srgbClr val="00B050"/>
          </a:solidFill>
          <a:ln>
            <a:solidFill>
              <a:schemeClr val="tx1">
                <a:lumMod val="85000"/>
                <a:lumOff val="15000"/>
              </a:schemeClr>
            </a:solidFill>
          </a:ln>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en-US" sz="3200" dirty="0" smtClean="0">
                <a:latin typeface="Arial Black" panose="020B0A04020102020204" pitchFamily="34" charset="0"/>
              </a:rPr>
              <a:t>Current Account</a:t>
            </a:r>
          </a:p>
          <a:p>
            <a:pPr algn="ctr"/>
            <a:r>
              <a:rPr lang="en-US" sz="3200" dirty="0" smtClean="0">
                <a:latin typeface="Arial Black" panose="020B0A04020102020204" pitchFamily="34" charset="0"/>
              </a:rPr>
              <a:t>Profit, interest dividend (-)</a:t>
            </a:r>
            <a:endParaRPr lang="en-US" sz="3200" dirty="0">
              <a:latin typeface="Arial Black" panose="020B0A04020102020204" pitchFamily="34" charset="0"/>
            </a:endParaRPr>
          </a:p>
        </p:txBody>
      </p:sp>
      <p:sp>
        <p:nvSpPr>
          <p:cNvPr id="4" name="TextBox 3"/>
          <p:cNvSpPr txBox="1"/>
          <p:nvPr/>
        </p:nvSpPr>
        <p:spPr>
          <a:xfrm>
            <a:off x="2761996" y="6121271"/>
            <a:ext cx="6871208" cy="584775"/>
          </a:xfrm>
          <a:prstGeom prst="rect">
            <a:avLst/>
          </a:prstGeom>
          <a:solidFill>
            <a:schemeClr val="accent2">
              <a:lumMod val="50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r>
              <a:rPr lang="en-US" sz="3200" dirty="0" smtClean="0">
                <a:latin typeface="Arial Black" panose="020B0A04020102020204" pitchFamily="34" charset="0"/>
              </a:rPr>
              <a:t>Foreign investor: debt / Equity</a:t>
            </a:r>
            <a:endParaRPr lang="en-US" sz="3200" dirty="0">
              <a:latin typeface="Arial Black" panose="020B0A04020102020204" pitchFamily="34" charset="0"/>
            </a:endParaRPr>
          </a:p>
        </p:txBody>
      </p:sp>
      <p:sp>
        <p:nvSpPr>
          <p:cNvPr id="5" name="TextBox 4"/>
          <p:cNvSpPr txBox="1"/>
          <p:nvPr/>
        </p:nvSpPr>
        <p:spPr>
          <a:xfrm>
            <a:off x="3511296" y="2384298"/>
            <a:ext cx="4616704" cy="1077218"/>
          </a:xfrm>
          <a:prstGeom prst="rect">
            <a:avLst/>
          </a:prstGeom>
          <a:solidFill>
            <a:schemeClr val="accent2">
              <a:lumMod val="50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latin typeface="Arial Black" panose="020B0A04020102020204" pitchFamily="34" charset="0"/>
              </a:rPr>
              <a:t>Board of Directors, Chairman</a:t>
            </a:r>
          </a:p>
        </p:txBody>
      </p:sp>
      <p:sp>
        <p:nvSpPr>
          <p:cNvPr id="6" name="TextBox 5"/>
          <p:cNvSpPr txBox="1"/>
          <p:nvPr/>
        </p:nvSpPr>
        <p:spPr>
          <a:xfrm>
            <a:off x="2761996" y="30673"/>
            <a:ext cx="6595364" cy="58477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3200" dirty="0" smtClean="0">
                <a:latin typeface="Arial Black" panose="020B0A04020102020204" pitchFamily="34" charset="0"/>
              </a:rPr>
              <a:t>CEO/MD, Executives, Staff</a:t>
            </a:r>
            <a:endParaRPr lang="en-US" sz="3200" dirty="0">
              <a:latin typeface="Arial Black" panose="020B0A04020102020204" pitchFamily="34" charset="0"/>
            </a:endParaRPr>
          </a:p>
        </p:txBody>
      </p:sp>
      <p:cxnSp>
        <p:nvCxnSpPr>
          <p:cNvPr id="9" name="Straight Arrow Connector 8"/>
          <p:cNvCxnSpPr>
            <a:stCxn id="4" idx="0"/>
            <a:endCxn id="5" idx="2"/>
          </p:cNvCxnSpPr>
          <p:nvPr/>
        </p:nvCxnSpPr>
        <p:spPr>
          <a:xfrm flipH="1" flipV="1">
            <a:off x="5819648" y="3461516"/>
            <a:ext cx="377952" cy="265975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0"/>
            <a:endCxn id="6" idx="2"/>
          </p:cNvCxnSpPr>
          <p:nvPr/>
        </p:nvCxnSpPr>
        <p:spPr>
          <a:xfrm flipV="1">
            <a:off x="5819648" y="615448"/>
            <a:ext cx="240030" cy="176885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24140" y="3931921"/>
            <a:ext cx="1824458" cy="2189350"/>
          </a:xfrm>
          <a:prstGeom prst="rect">
            <a:avLst/>
          </a:prstGeom>
        </p:spPr>
      </p:pic>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51600" y="658824"/>
            <a:ext cx="1676400" cy="1773258"/>
          </a:xfrm>
          <a:prstGeom prst="rect">
            <a:avLst/>
          </a:prstGeom>
        </p:spPr>
      </p:pic>
      <p:sp>
        <p:nvSpPr>
          <p:cNvPr id="36" name="Up Arrow Callout 35"/>
          <p:cNvSpPr/>
          <p:nvPr/>
        </p:nvSpPr>
        <p:spPr>
          <a:xfrm>
            <a:off x="7949970" y="2299476"/>
            <a:ext cx="3450336" cy="1765052"/>
          </a:xfrm>
          <a:prstGeom prst="upArrowCallout">
            <a:avLst/>
          </a:prstGeom>
          <a:solidFill>
            <a:srgbClr val="00B050"/>
          </a:solidFill>
          <a:ln>
            <a:solidFill>
              <a:schemeClr val="tx1">
                <a:lumMod val="85000"/>
                <a:lumOff val="15000"/>
              </a:schemeClr>
            </a:solidFill>
          </a:ln>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en-US" sz="3200" dirty="0" smtClean="0">
                <a:latin typeface="Arial Black" panose="020B0A04020102020204" pitchFamily="34" charset="0"/>
              </a:rPr>
              <a:t>Capital Account (+)</a:t>
            </a:r>
            <a:endParaRPr lang="en-US" sz="3200" dirty="0">
              <a:latin typeface="Arial Black" panose="020B0A04020102020204" pitchFamily="34" charset="0"/>
            </a:endParaRPr>
          </a:p>
        </p:txBody>
      </p:sp>
    </p:spTree>
    <p:extLst>
      <p:ext uri="{BB962C8B-B14F-4D97-AF65-F5344CB8AC3E}">
        <p14:creationId xmlns:p14="http://schemas.microsoft.com/office/powerpoint/2010/main" val="65101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1000"/>
                                        <p:tgtEl>
                                          <p:spTgt spid="37"/>
                                        </p:tgtEl>
                                      </p:cBhvr>
                                    </p:animEffect>
                                    <p:anim calcmode="lin" valueType="num">
                                      <p:cBhvr>
                                        <p:cTn id="15" dur="1000" fill="hold"/>
                                        <p:tgtEl>
                                          <p:spTgt spid="37"/>
                                        </p:tgtEl>
                                        <p:attrNameLst>
                                          <p:attrName>ppt_x</p:attrName>
                                        </p:attrNameLst>
                                      </p:cBhvr>
                                      <p:tavLst>
                                        <p:tav tm="0">
                                          <p:val>
                                            <p:strVal val="#ppt_x"/>
                                          </p:val>
                                        </p:tav>
                                        <p:tav tm="100000">
                                          <p:val>
                                            <p:strVal val="#ppt_x"/>
                                          </p:val>
                                        </p:tav>
                                      </p:tavLst>
                                    </p:anim>
                                    <p:anim calcmode="lin" valueType="num">
                                      <p:cBhvr>
                                        <p:cTn id="16"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Down Arrow Callout 36"/>
          <p:cNvSpPr/>
          <p:nvPr/>
        </p:nvSpPr>
        <p:spPr>
          <a:xfrm>
            <a:off x="6736080" y="3878077"/>
            <a:ext cx="4866640" cy="2492243"/>
          </a:xfrm>
          <a:prstGeom prst="downArrowCallout">
            <a:avLst/>
          </a:prstGeom>
          <a:solidFill>
            <a:srgbClr val="00B050"/>
          </a:solidFill>
          <a:ln>
            <a:solidFill>
              <a:schemeClr val="tx1">
                <a:lumMod val="85000"/>
                <a:lumOff val="15000"/>
              </a:schemeClr>
            </a:solidFill>
          </a:ln>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en-US" sz="3200" dirty="0" smtClean="0">
                <a:latin typeface="Arial Black" panose="020B0A04020102020204" pitchFamily="34" charset="0"/>
              </a:rPr>
              <a:t>Shares sold money taken out</a:t>
            </a:r>
          </a:p>
          <a:p>
            <a:pPr algn="ctr"/>
            <a:r>
              <a:rPr lang="en-US" sz="3200" dirty="0" smtClean="0">
                <a:latin typeface="Arial Black" panose="020B0A04020102020204" pitchFamily="34" charset="0"/>
              </a:rPr>
              <a:t>Capital (-)</a:t>
            </a:r>
            <a:endParaRPr lang="en-US" sz="3200" dirty="0">
              <a:latin typeface="Arial Black" panose="020B0A04020102020204" pitchFamily="34" charset="0"/>
            </a:endParaRPr>
          </a:p>
        </p:txBody>
      </p:sp>
      <p:sp>
        <p:nvSpPr>
          <p:cNvPr id="4" name="TextBox 3"/>
          <p:cNvSpPr txBox="1"/>
          <p:nvPr/>
        </p:nvSpPr>
        <p:spPr>
          <a:xfrm>
            <a:off x="2761996" y="6121271"/>
            <a:ext cx="6871208" cy="584775"/>
          </a:xfrm>
          <a:prstGeom prst="rect">
            <a:avLst/>
          </a:prstGeom>
          <a:solidFill>
            <a:schemeClr val="accent2">
              <a:lumMod val="50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r>
              <a:rPr lang="en-US" sz="3200" dirty="0" smtClean="0">
                <a:latin typeface="Arial Black" panose="020B0A04020102020204" pitchFamily="34" charset="0"/>
              </a:rPr>
              <a:t>Foreign investor: debt / Equity</a:t>
            </a:r>
            <a:endParaRPr lang="en-US" sz="3200" dirty="0">
              <a:latin typeface="Arial Black" panose="020B0A04020102020204" pitchFamily="34" charset="0"/>
            </a:endParaRPr>
          </a:p>
        </p:txBody>
      </p:sp>
      <p:sp>
        <p:nvSpPr>
          <p:cNvPr id="5" name="TextBox 4"/>
          <p:cNvSpPr txBox="1"/>
          <p:nvPr/>
        </p:nvSpPr>
        <p:spPr>
          <a:xfrm>
            <a:off x="3511296" y="2384298"/>
            <a:ext cx="4616704" cy="1077218"/>
          </a:xfrm>
          <a:prstGeom prst="rect">
            <a:avLst/>
          </a:prstGeom>
          <a:solidFill>
            <a:schemeClr val="accent2">
              <a:lumMod val="50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latin typeface="Arial Black" panose="020B0A04020102020204" pitchFamily="34" charset="0"/>
              </a:rPr>
              <a:t>Board of Directors, Chairman</a:t>
            </a:r>
          </a:p>
        </p:txBody>
      </p:sp>
      <p:sp>
        <p:nvSpPr>
          <p:cNvPr id="6" name="TextBox 5"/>
          <p:cNvSpPr txBox="1"/>
          <p:nvPr/>
        </p:nvSpPr>
        <p:spPr>
          <a:xfrm>
            <a:off x="2761996" y="30673"/>
            <a:ext cx="6595364" cy="58477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3200" dirty="0" smtClean="0">
                <a:latin typeface="Arial Black" panose="020B0A04020102020204" pitchFamily="34" charset="0"/>
              </a:rPr>
              <a:t>CEO/MD, Executives, Staff</a:t>
            </a:r>
            <a:endParaRPr lang="en-US" sz="3200" dirty="0">
              <a:latin typeface="Arial Black" panose="020B0A04020102020204" pitchFamily="34" charset="0"/>
            </a:endParaRPr>
          </a:p>
        </p:txBody>
      </p:sp>
      <p:cxnSp>
        <p:nvCxnSpPr>
          <p:cNvPr id="9" name="Straight Arrow Connector 8"/>
          <p:cNvCxnSpPr>
            <a:stCxn id="4" idx="0"/>
            <a:endCxn id="5" idx="2"/>
          </p:cNvCxnSpPr>
          <p:nvPr/>
        </p:nvCxnSpPr>
        <p:spPr>
          <a:xfrm flipH="1" flipV="1">
            <a:off x="5819648" y="3461516"/>
            <a:ext cx="377952" cy="265975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0"/>
            <a:endCxn id="6" idx="2"/>
          </p:cNvCxnSpPr>
          <p:nvPr/>
        </p:nvCxnSpPr>
        <p:spPr>
          <a:xfrm flipV="1">
            <a:off x="5819648" y="615448"/>
            <a:ext cx="240030" cy="176885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5208" y="3931921"/>
            <a:ext cx="1824458" cy="2189350"/>
          </a:xfrm>
          <a:prstGeom prst="rect">
            <a:avLst/>
          </a:prstGeom>
        </p:spPr>
      </p:pic>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51600" y="658824"/>
            <a:ext cx="1676400" cy="1773258"/>
          </a:xfrm>
          <a:prstGeom prst="rect">
            <a:avLst/>
          </a:prstGeom>
        </p:spPr>
      </p:pic>
      <p:sp>
        <p:nvSpPr>
          <p:cNvPr id="36" name="Up Arrow Callout 35"/>
          <p:cNvSpPr/>
          <p:nvPr/>
        </p:nvSpPr>
        <p:spPr>
          <a:xfrm>
            <a:off x="7836916" y="1696464"/>
            <a:ext cx="3450336" cy="1765052"/>
          </a:xfrm>
          <a:prstGeom prst="upArrowCallout">
            <a:avLst/>
          </a:prstGeom>
          <a:solidFill>
            <a:srgbClr val="00B050"/>
          </a:solidFill>
          <a:ln>
            <a:solidFill>
              <a:schemeClr val="tx1">
                <a:lumMod val="85000"/>
                <a:lumOff val="15000"/>
              </a:schemeClr>
            </a:solidFill>
          </a:ln>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en-US" sz="3200" dirty="0" smtClean="0">
                <a:latin typeface="Arial Black" panose="020B0A04020102020204" pitchFamily="34" charset="0"/>
              </a:rPr>
              <a:t>Capital Account (+)</a:t>
            </a:r>
            <a:endParaRPr lang="en-US" sz="3200" dirty="0">
              <a:latin typeface="Arial Black" panose="020B0A04020102020204" pitchFamily="34" charset="0"/>
            </a:endParaRPr>
          </a:p>
        </p:txBody>
      </p:sp>
    </p:spTree>
    <p:extLst>
      <p:ext uri="{BB962C8B-B14F-4D97-AF65-F5344CB8AC3E}">
        <p14:creationId xmlns:p14="http://schemas.microsoft.com/office/powerpoint/2010/main" val="4074832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1000"/>
                                        <p:tgtEl>
                                          <p:spTgt spid="37"/>
                                        </p:tgtEl>
                                      </p:cBhvr>
                                    </p:animEffect>
                                    <p:anim calcmode="lin" valueType="num">
                                      <p:cBhvr>
                                        <p:cTn id="15" dur="1000" fill="hold"/>
                                        <p:tgtEl>
                                          <p:spTgt spid="37"/>
                                        </p:tgtEl>
                                        <p:attrNameLst>
                                          <p:attrName>ppt_x</p:attrName>
                                        </p:attrNameLst>
                                      </p:cBhvr>
                                      <p:tavLst>
                                        <p:tav tm="0">
                                          <p:val>
                                            <p:strVal val="#ppt_x"/>
                                          </p:val>
                                        </p:tav>
                                        <p:tav tm="100000">
                                          <p:val>
                                            <p:strVal val="#ppt_x"/>
                                          </p:val>
                                        </p:tav>
                                      </p:tavLst>
                                    </p:anim>
                                    <p:anim calcmode="lin" valueType="num">
                                      <p:cBhvr>
                                        <p:cTn id="16"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Down Arrow Callout 36"/>
          <p:cNvSpPr/>
          <p:nvPr/>
        </p:nvSpPr>
        <p:spPr>
          <a:xfrm>
            <a:off x="6736080" y="3878077"/>
            <a:ext cx="4866640" cy="2492243"/>
          </a:xfrm>
          <a:prstGeom prst="downArrowCallout">
            <a:avLst/>
          </a:prstGeom>
          <a:solidFill>
            <a:srgbClr val="00B050"/>
          </a:solidFill>
          <a:ln>
            <a:solidFill>
              <a:schemeClr val="tx1">
                <a:lumMod val="85000"/>
                <a:lumOff val="15000"/>
              </a:schemeClr>
            </a:solidFill>
          </a:ln>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en-US" sz="3200" dirty="0" smtClean="0">
                <a:latin typeface="Arial Black" panose="020B0A04020102020204" pitchFamily="34" charset="0"/>
              </a:rPr>
              <a:t>Bond/Debenture</a:t>
            </a:r>
          </a:p>
          <a:p>
            <a:pPr algn="ctr"/>
            <a:r>
              <a:rPr lang="en-US" sz="3200" dirty="0" smtClean="0">
                <a:latin typeface="Arial Black" panose="020B0A04020102020204" pitchFamily="34" charset="0"/>
              </a:rPr>
              <a:t>Principal repaid</a:t>
            </a:r>
          </a:p>
          <a:p>
            <a:pPr algn="ctr"/>
            <a:r>
              <a:rPr lang="en-US" sz="3200" dirty="0" smtClean="0">
                <a:latin typeface="Arial Black" panose="020B0A04020102020204" pitchFamily="34" charset="0"/>
              </a:rPr>
              <a:t>Capital (-)</a:t>
            </a:r>
            <a:endParaRPr lang="en-US" sz="3200" dirty="0">
              <a:latin typeface="Arial Black" panose="020B0A04020102020204" pitchFamily="34" charset="0"/>
            </a:endParaRPr>
          </a:p>
        </p:txBody>
      </p:sp>
      <p:sp>
        <p:nvSpPr>
          <p:cNvPr id="4" name="TextBox 3"/>
          <p:cNvSpPr txBox="1"/>
          <p:nvPr/>
        </p:nvSpPr>
        <p:spPr>
          <a:xfrm>
            <a:off x="2761996" y="6121271"/>
            <a:ext cx="6871208" cy="584775"/>
          </a:xfrm>
          <a:prstGeom prst="rect">
            <a:avLst/>
          </a:prstGeom>
          <a:solidFill>
            <a:schemeClr val="accent2">
              <a:lumMod val="50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r>
              <a:rPr lang="en-US" sz="3200" dirty="0" smtClean="0">
                <a:latin typeface="Arial Black" panose="020B0A04020102020204" pitchFamily="34" charset="0"/>
              </a:rPr>
              <a:t>Foreign investor: debt / Equity</a:t>
            </a:r>
            <a:endParaRPr lang="en-US" sz="3200" dirty="0">
              <a:latin typeface="Arial Black" panose="020B0A04020102020204" pitchFamily="34" charset="0"/>
            </a:endParaRPr>
          </a:p>
        </p:txBody>
      </p:sp>
      <p:sp>
        <p:nvSpPr>
          <p:cNvPr id="5" name="TextBox 4"/>
          <p:cNvSpPr txBox="1"/>
          <p:nvPr/>
        </p:nvSpPr>
        <p:spPr>
          <a:xfrm>
            <a:off x="3511296" y="2384298"/>
            <a:ext cx="4616704" cy="1077218"/>
          </a:xfrm>
          <a:prstGeom prst="rect">
            <a:avLst/>
          </a:prstGeom>
          <a:solidFill>
            <a:schemeClr val="accent2">
              <a:lumMod val="50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latin typeface="Arial Black" panose="020B0A04020102020204" pitchFamily="34" charset="0"/>
              </a:rPr>
              <a:t>Board of Directors, Chairman</a:t>
            </a:r>
          </a:p>
        </p:txBody>
      </p:sp>
      <p:sp>
        <p:nvSpPr>
          <p:cNvPr id="6" name="TextBox 5"/>
          <p:cNvSpPr txBox="1"/>
          <p:nvPr/>
        </p:nvSpPr>
        <p:spPr>
          <a:xfrm>
            <a:off x="2761996" y="30673"/>
            <a:ext cx="6595364" cy="58477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3200" dirty="0" smtClean="0">
                <a:latin typeface="Arial Black" panose="020B0A04020102020204" pitchFamily="34" charset="0"/>
              </a:rPr>
              <a:t>CEO/MD, Executives, Staff</a:t>
            </a:r>
            <a:endParaRPr lang="en-US" sz="3200" dirty="0">
              <a:latin typeface="Arial Black" panose="020B0A04020102020204" pitchFamily="34" charset="0"/>
            </a:endParaRPr>
          </a:p>
        </p:txBody>
      </p:sp>
      <p:cxnSp>
        <p:nvCxnSpPr>
          <p:cNvPr id="9" name="Straight Arrow Connector 8"/>
          <p:cNvCxnSpPr>
            <a:stCxn id="4" idx="0"/>
            <a:endCxn id="5" idx="2"/>
          </p:cNvCxnSpPr>
          <p:nvPr/>
        </p:nvCxnSpPr>
        <p:spPr>
          <a:xfrm flipH="1" flipV="1">
            <a:off x="5819648" y="3461516"/>
            <a:ext cx="377952" cy="265975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0"/>
            <a:endCxn id="6" idx="2"/>
          </p:cNvCxnSpPr>
          <p:nvPr/>
        </p:nvCxnSpPr>
        <p:spPr>
          <a:xfrm flipV="1">
            <a:off x="5819648" y="615448"/>
            <a:ext cx="240030" cy="176885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5208" y="3931921"/>
            <a:ext cx="1824458" cy="2189350"/>
          </a:xfrm>
          <a:prstGeom prst="rect">
            <a:avLst/>
          </a:prstGeom>
        </p:spPr>
      </p:pic>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51600" y="658824"/>
            <a:ext cx="1676400" cy="1773258"/>
          </a:xfrm>
          <a:prstGeom prst="rect">
            <a:avLst/>
          </a:prstGeom>
        </p:spPr>
      </p:pic>
      <p:sp>
        <p:nvSpPr>
          <p:cNvPr id="36" name="Up Arrow Callout 35"/>
          <p:cNvSpPr/>
          <p:nvPr/>
        </p:nvSpPr>
        <p:spPr>
          <a:xfrm>
            <a:off x="7836916" y="1696464"/>
            <a:ext cx="3450336" cy="1765052"/>
          </a:xfrm>
          <a:prstGeom prst="upArrowCallout">
            <a:avLst/>
          </a:prstGeom>
          <a:solidFill>
            <a:srgbClr val="00B050"/>
          </a:solidFill>
          <a:ln>
            <a:solidFill>
              <a:schemeClr val="tx1">
                <a:lumMod val="85000"/>
                <a:lumOff val="15000"/>
              </a:schemeClr>
            </a:solidFill>
          </a:ln>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en-US" sz="3200" dirty="0" smtClean="0">
                <a:latin typeface="Arial Black" panose="020B0A04020102020204" pitchFamily="34" charset="0"/>
              </a:rPr>
              <a:t>Capital Account (+)</a:t>
            </a:r>
            <a:endParaRPr lang="en-US" sz="3200" dirty="0">
              <a:latin typeface="Arial Black" panose="020B0A04020102020204" pitchFamily="34" charset="0"/>
            </a:endParaRPr>
          </a:p>
        </p:txBody>
      </p:sp>
    </p:spTree>
    <p:extLst>
      <p:ext uri="{BB962C8B-B14F-4D97-AF65-F5344CB8AC3E}">
        <p14:creationId xmlns:p14="http://schemas.microsoft.com/office/powerpoint/2010/main" val="1439836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1000"/>
                                        <p:tgtEl>
                                          <p:spTgt spid="37"/>
                                        </p:tgtEl>
                                      </p:cBhvr>
                                    </p:animEffect>
                                    <p:anim calcmode="lin" valueType="num">
                                      <p:cBhvr>
                                        <p:cTn id="15" dur="1000" fill="hold"/>
                                        <p:tgtEl>
                                          <p:spTgt spid="37"/>
                                        </p:tgtEl>
                                        <p:attrNameLst>
                                          <p:attrName>ppt_x</p:attrName>
                                        </p:attrNameLst>
                                      </p:cBhvr>
                                      <p:tavLst>
                                        <p:tav tm="0">
                                          <p:val>
                                            <p:strVal val="#ppt_x"/>
                                          </p:val>
                                        </p:tav>
                                        <p:tav tm="100000">
                                          <p:val>
                                            <p:strVal val="#ppt_x"/>
                                          </p:val>
                                        </p:tav>
                                      </p:tavLst>
                                    </p:anim>
                                    <p:anim calcmode="lin" valueType="num">
                                      <p:cBhvr>
                                        <p:cTn id="16"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r="49567"/>
          <a:stretch/>
        </p:blipFill>
        <p:spPr>
          <a:xfrm>
            <a:off x="192024" y="291252"/>
            <a:ext cx="5916168" cy="5716356"/>
          </a:xfrm>
          <a:prstGeom prst="rect">
            <a:avLst/>
          </a:prstGeom>
        </p:spPr>
      </p:pic>
      <p:sp>
        <p:nvSpPr>
          <p:cNvPr id="3" name="Up Arrow Callout 2"/>
          <p:cNvSpPr/>
          <p:nvPr/>
        </p:nvSpPr>
        <p:spPr>
          <a:xfrm>
            <a:off x="192024" y="4599432"/>
            <a:ext cx="1975104" cy="1161288"/>
          </a:xfrm>
          <a:prstGeom prst="upArrowCallout">
            <a:avLst/>
          </a:prstGeom>
          <a:solidFill>
            <a:srgbClr val="C00000"/>
          </a:solidFill>
          <a:ln>
            <a:solidFill>
              <a:schemeClr val="tx1">
                <a:lumMod val="85000"/>
                <a:lumOff val="15000"/>
              </a:schemeClr>
            </a:solidFill>
          </a:ln>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en-US" sz="3600" dirty="0" smtClean="0">
                <a:latin typeface="Arial Black" panose="020B0A04020102020204" pitchFamily="34" charset="0"/>
              </a:rPr>
              <a:t>Deficit</a:t>
            </a:r>
            <a:endParaRPr lang="en-US" sz="3600" dirty="0">
              <a:latin typeface="Arial Black" panose="020B0A04020102020204" pitchFamily="34" charset="0"/>
            </a:endParaRPr>
          </a:p>
        </p:txBody>
      </p:sp>
      <p:sp>
        <p:nvSpPr>
          <p:cNvPr id="4" name="Up Arrow Callout 3"/>
          <p:cNvSpPr/>
          <p:nvPr/>
        </p:nvSpPr>
        <p:spPr>
          <a:xfrm>
            <a:off x="1280160" y="3954780"/>
            <a:ext cx="1975104" cy="1161288"/>
          </a:xfrm>
          <a:prstGeom prst="upArrowCallout">
            <a:avLst/>
          </a:prstGeom>
          <a:solidFill>
            <a:srgbClr val="00B050"/>
          </a:solidFill>
          <a:ln>
            <a:solidFill>
              <a:schemeClr val="tx1">
                <a:lumMod val="85000"/>
                <a:lumOff val="15000"/>
              </a:schemeClr>
            </a:solidFill>
          </a:ln>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en-US" sz="3200" dirty="0" smtClean="0">
                <a:latin typeface="Arial Black" panose="020B0A04020102020204" pitchFamily="34" charset="0"/>
              </a:rPr>
              <a:t>surplus</a:t>
            </a:r>
            <a:endParaRPr lang="en-US" sz="3200" dirty="0">
              <a:latin typeface="Arial Black" panose="020B0A04020102020204" pitchFamily="34" charset="0"/>
            </a:endParaRPr>
          </a:p>
        </p:txBody>
      </p:sp>
      <p:sp>
        <p:nvSpPr>
          <p:cNvPr id="7" name="Title 6"/>
          <p:cNvSpPr>
            <a:spLocks noGrp="1"/>
          </p:cNvSpPr>
          <p:nvPr>
            <p:ph type="title"/>
          </p:nvPr>
        </p:nvSpPr>
        <p:spPr/>
        <p:txBody>
          <a:bodyPr>
            <a:normAutofit fontScale="90000"/>
          </a:bodyPr>
          <a:lstStyle/>
          <a:p>
            <a:r>
              <a:rPr lang="en-US" dirty="0" smtClean="0"/>
              <a:t>Profit-interest-Dividends</a:t>
            </a:r>
            <a:endParaRPr lang="en-US" dirty="0"/>
          </a:p>
        </p:txBody>
      </p:sp>
      <p:sp>
        <p:nvSpPr>
          <p:cNvPr id="5" name="Down Arrow 4"/>
          <p:cNvSpPr/>
          <p:nvPr/>
        </p:nvSpPr>
        <p:spPr>
          <a:xfrm>
            <a:off x="3172968" y="2660904"/>
            <a:ext cx="292608" cy="11430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Up Arrow Callout 7"/>
          <p:cNvSpPr/>
          <p:nvPr/>
        </p:nvSpPr>
        <p:spPr>
          <a:xfrm>
            <a:off x="2721864" y="5367528"/>
            <a:ext cx="1975104" cy="1161288"/>
          </a:xfrm>
          <a:prstGeom prst="upArrowCallout">
            <a:avLst/>
          </a:prstGeom>
          <a:solidFill>
            <a:srgbClr val="C00000"/>
          </a:solidFill>
          <a:ln>
            <a:solidFill>
              <a:schemeClr val="tx1">
                <a:lumMod val="85000"/>
                <a:lumOff val="15000"/>
              </a:schemeClr>
            </a:solidFill>
          </a:ln>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en-US" sz="3600" dirty="0" smtClean="0">
                <a:latin typeface="Arial Black" panose="020B0A04020102020204" pitchFamily="34" charset="0"/>
              </a:rPr>
              <a:t>Deficit</a:t>
            </a:r>
            <a:endParaRPr lang="en-US" sz="3600" dirty="0">
              <a:latin typeface="Arial Black" panose="020B0A04020102020204" pitchFamily="34" charset="0"/>
            </a:endParaRPr>
          </a:p>
        </p:txBody>
      </p:sp>
    </p:spTree>
    <p:extLst>
      <p:ext uri="{BB962C8B-B14F-4D97-AF65-F5344CB8AC3E}">
        <p14:creationId xmlns:p14="http://schemas.microsoft.com/office/powerpoint/2010/main" val="3591965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Qualitative /selective/ direct </a:t>
            </a:r>
            <a:r>
              <a:rPr lang="en-US" dirty="0" smtClean="0"/>
              <a:t>Tools</a:t>
            </a:r>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4893" r="13623" b="46769"/>
          <a:stretch/>
        </p:blipFill>
        <p:spPr>
          <a:xfrm>
            <a:off x="585516" y="906598"/>
            <a:ext cx="2779853" cy="2575424"/>
          </a:xfrm>
          <a:prstGeom prst="rect">
            <a:avLst/>
          </a:prstGeom>
        </p:spPr>
      </p:pic>
      <p:pic>
        <p:nvPicPr>
          <p:cNvPr id="8" name="Content Placeholder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9359" y="906598"/>
            <a:ext cx="3089275" cy="2576455"/>
          </a:xfrm>
          <a:prstGeom prst="rect">
            <a:avLst/>
          </a:prstGeom>
          <a:noFill/>
          <a:ln>
            <a:noFill/>
          </a:ln>
        </p:spPr>
      </p:pic>
      <p:pic>
        <p:nvPicPr>
          <p:cNvPr id="9" name="Content Placeholder 5"/>
          <p:cNvPicPr>
            <a:picLocks noChangeAspect="1"/>
          </p:cNvPicPr>
          <p:nvPr/>
        </p:nvPicPr>
        <p:blipFill rotWithShape="1">
          <a:blip r:embed="rId4">
            <a:extLst>
              <a:ext uri="{28A0092B-C50C-407E-A947-70E740481C1C}">
                <a14:useLocalDpi xmlns:a14="http://schemas.microsoft.com/office/drawing/2010/main" val="0"/>
              </a:ext>
            </a:extLst>
          </a:blip>
          <a:srcRect b="50068"/>
          <a:stretch/>
        </p:blipFill>
        <p:spPr>
          <a:xfrm>
            <a:off x="6722624" y="903922"/>
            <a:ext cx="3525812" cy="2574569"/>
          </a:xfrm>
          <a:prstGeom prst="rect">
            <a:avLst/>
          </a:prstGeom>
        </p:spPr>
      </p:pic>
      <p:pic>
        <p:nvPicPr>
          <p:cNvPr id="10" name="Content Placeholder 3"/>
          <p:cNvPicPr>
            <a:picLocks noChangeAspect="1"/>
          </p:cNvPicPr>
          <p:nvPr/>
        </p:nvPicPr>
        <p:blipFill rotWithShape="1">
          <a:blip r:embed="rId5">
            <a:extLst>
              <a:ext uri="{28A0092B-C50C-407E-A947-70E740481C1C}">
                <a14:useLocalDpi xmlns:a14="http://schemas.microsoft.com/office/drawing/2010/main" val="0"/>
              </a:ext>
            </a:extLst>
          </a:blip>
          <a:srcRect b="41510"/>
          <a:stretch/>
        </p:blipFill>
        <p:spPr>
          <a:xfrm>
            <a:off x="1798898" y="3593097"/>
            <a:ext cx="3582194" cy="2576209"/>
          </a:xfrm>
          <a:prstGeom prst="rect">
            <a:avLst/>
          </a:prstGeom>
        </p:spPr>
      </p:pic>
      <p:pic>
        <p:nvPicPr>
          <p:cNvPr id="11" name="Content Placeholder 8"/>
          <p:cNvPicPr>
            <a:picLocks noChangeAspect="1"/>
          </p:cNvPicPr>
          <p:nvPr/>
        </p:nvPicPr>
        <p:blipFill rotWithShape="1">
          <a:blip r:embed="rId6">
            <a:extLst>
              <a:ext uri="{28A0092B-C50C-407E-A947-70E740481C1C}">
                <a14:useLocalDpi xmlns:a14="http://schemas.microsoft.com/office/drawing/2010/main" val="0"/>
              </a:ext>
            </a:extLst>
          </a:blip>
          <a:srcRect t="4018"/>
          <a:stretch/>
        </p:blipFill>
        <p:spPr>
          <a:xfrm>
            <a:off x="5515082" y="3588152"/>
            <a:ext cx="2689225" cy="2581154"/>
          </a:xfrm>
          <a:prstGeom prst="rect">
            <a:avLst/>
          </a:prstGeom>
        </p:spPr>
      </p:pic>
    </p:spTree>
    <p:extLst>
      <p:ext uri="{BB962C8B-B14F-4D97-AF65-F5344CB8AC3E}">
        <p14:creationId xmlns:p14="http://schemas.microsoft.com/office/powerpoint/2010/main" val="4315729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1480" y="483276"/>
            <a:ext cx="11332464" cy="5522317"/>
          </a:xfrm>
          <a:prstGeom prst="rect">
            <a:avLst/>
          </a:prstGeom>
        </p:spPr>
      </p:pic>
      <p:sp>
        <p:nvSpPr>
          <p:cNvPr id="3" name="TextBox 2"/>
          <p:cNvSpPr txBox="1"/>
          <p:nvPr/>
        </p:nvSpPr>
        <p:spPr>
          <a:xfrm>
            <a:off x="411480" y="5510531"/>
            <a:ext cx="5702808" cy="990124"/>
          </a:xfrm>
          <a:prstGeom prst="upArrowCallou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95000"/>
                    <a:lumOff val="5000"/>
                  </a:schemeClr>
                </a:solidFill>
                <a:latin typeface="Franklin Gothic Heavy" panose="020B0903020102020204" pitchFamily="34" charset="0"/>
              </a:rPr>
              <a:t>Current Account Balance</a:t>
            </a:r>
            <a:endParaRPr lang="en-US" sz="3600" dirty="0">
              <a:solidFill>
                <a:schemeClr val="tx1">
                  <a:lumMod val="95000"/>
                  <a:lumOff val="5000"/>
                </a:schemeClr>
              </a:solidFill>
              <a:latin typeface="Franklin Gothic Heavy" panose="020B0903020102020204" pitchFamily="34" charset="0"/>
            </a:endParaRPr>
          </a:p>
        </p:txBody>
      </p:sp>
      <p:sp>
        <p:nvSpPr>
          <p:cNvPr id="4" name="Down Arrow 3"/>
          <p:cNvSpPr/>
          <p:nvPr/>
        </p:nvSpPr>
        <p:spPr>
          <a:xfrm rot="3110227">
            <a:off x="1351910" y="559343"/>
            <a:ext cx="1891922" cy="2815752"/>
          </a:xfrm>
          <a:prstGeom prst="downArrow">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3200" dirty="0" smtClean="0">
                <a:latin typeface="Arial Black" panose="020B0A04020102020204" pitchFamily="34" charset="0"/>
              </a:rPr>
              <a:t>DEFICIT</a:t>
            </a:r>
            <a:endParaRPr lang="en-US" sz="3200" dirty="0">
              <a:latin typeface="Arial Black" panose="020B0A04020102020204" pitchFamily="34" charset="0"/>
            </a:endParaRPr>
          </a:p>
        </p:txBody>
      </p:sp>
      <p:sp>
        <p:nvSpPr>
          <p:cNvPr id="5" name="Down Arrow 4"/>
          <p:cNvSpPr/>
          <p:nvPr/>
        </p:nvSpPr>
        <p:spPr>
          <a:xfrm rot="13873128">
            <a:off x="1439982" y="3803206"/>
            <a:ext cx="1239566" cy="2090761"/>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vert="vert" rtlCol="0" anchor="ctr"/>
          <a:lstStyle/>
          <a:p>
            <a:pPr algn="ctr"/>
            <a:r>
              <a:rPr lang="en-US" sz="2400" dirty="0" smtClean="0">
                <a:latin typeface="Arial Black" panose="020B0A04020102020204" pitchFamily="34" charset="0"/>
              </a:rPr>
              <a:t>SURPLUS</a:t>
            </a:r>
            <a:endParaRPr lang="en-US" sz="2400" dirty="0">
              <a:latin typeface="Arial Black" panose="020B0A04020102020204" pitchFamily="34" charset="0"/>
            </a:endParaRPr>
          </a:p>
        </p:txBody>
      </p:sp>
      <p:sp>
        <p:nvSpPr>
          <p:cNvPr id="6" name="Down Arrow 5"/>
          <p:cNvSpPr/>
          <p:nvPr/>
        </p:nvSpPr>
        <p:spPr>
          <a:xfrm rot="13990439">
            <a:off x="2437420" y="4053028"/>
            <a:ext cx="1174260" cy="2224387"/>
          </a:xfrm>
          <a:prstGeom prst="down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vert="vert" rtlCol="0" anchor="ctr"/>
          <a:lstStyle/>
          <a:p>
            <a:pPr algn="ctr"/>
            <a:r>
              <a:rPr lang="en-US" sz="2800" dirty="0" smtClean="0">
                <a:latin typeface="Arial Black" panose="020B0A04020102020204" pitchFamily="34" charset="0"/>
              </a:rPr>
              <a:t>DEFICIT</a:t>
            </a:r>
            <a:endParaRPr lang="en-US" sz="3200" dirty="0">
              <a:latin typeface="Arial Black" panose="020B0A04020102020204" pitchFamily="34" charset="0"/>
            </a:endParaRPr>
          </a:p>
        </p:txBody>
      </p:sp>
      <p:sp>
        <p:nvSpPr>
          <p:cNvPr id="7" name="Down Arrow 6"/>
          <p:cNvSpPr/>
          <p:nvPr/>
        </p:nvSpPr>
        <p:spPr>
          <a:xfrm rot="13873128">
            <a:off x="3251026" y="4941124"/>
            <a:ext cx="1239566" cy="2090761"/>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vert="vert" rtlCol="0" anchor="ctr"/>
          <a:lstStyle/>
          <a:p>
            <a:pPr algn="ctr"/>
            <a:r>
              <a:rPr lang="en-US" sz="2400" dirty="0" smtClean="0">
                <a:latin typeface="Arial Black" panose="020B0A04020102020204" pitchFamily="34" charset="0"/>
              </a:rPr>
              <a:t>SURPLUS</a:t>
            </a:r>
            <a:endParaRPr lang="en-US" sz="2400" dirty="0">
              <a:latin typeface="Arial Black" panose="020B0A04020102020204"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3283250554"/>
              </p:ext>
            </p:extLst>
          </p:nvPr>
        </p:nvGraphicFramePr>
        <p:xfrm>
          <a:off x="6209792" y="1536427"/>
          <a:ext cx="5442712" cy="4450080"/>
        </p:xfrm>
        <a:graphic>
          <a:graphicData uri="http://schemas.openxmlformats.org/drawingml/2006/table">
            <a:tbl>
              <a:tblPr firstRow="1" bandRow="1">
                <a:tableStyleId>{93296810-A885-4BE3-A3E7-6D5BEEA58F35}</a:tableStyleId>
              </a:tblPr>
              <a:tblGrid>
                <a:gridCol w="2721356"/>
                <a:gridCol w="2721356"/>
              </a:tblGrid>
              <a:tr h="419156">
                <a:tc>
                  <a:txBody>
                    <a:bodyPr/>
                    <a:lstStyle/>
                    <a:p>
                      <a:r>
                        <a:rPr lang="en-US" sz="3200" dirty="0" smtClean="0">
                          <a:latin typeface="Franklin Gothic Demi Cond" panose="020B0706030402020204" pitchFamily="34" charset="0"/>
                        </a:rPr>
                        <a:t>Remittances 2013 </a:t>
                      </a:r>
                    </a:p>
                    <a:p>
                      <a:r>
                        <a:rPr lang="en-US" sz="3200" dirty="0" smtClean="0">
                          <a:latin typeface="Franklin Gothic Demi Cond" panose="020B0706030402020204" pitchFamily="34" charset="0"/>
                        </a:rPr>
                        <a:t>(World Bank)</a:t>
                      </a:r>
                      <a:endParaRPr lang="en-US" sz="3200" dirty="0">
                        <a:latin typeface="Franklin Gothic Demi Cond" panose="020B0706030402020204" pitchFamily="34" charset="0"/>
                      </a:endParaRPr>
                    </a:p>
                  </a:txBody>
                  <a:tcPr/>
                </a:tc>
                <a:tc>
                  <a:txBody>
                    <a:bodyPr/>
                    <a:lstStyle/>
                    <a:p>
                      <a:r>
                        <a:rPr lang="en-US" sz="3200" dirty="0" smtClean="0">
                          <a:latin typeface="Franklin Gothic Demi Cond" panose="020B0706030402020204" pitchFamily="34" charset="0"/>
                        </a:rPr>
                        <a:t> Billion</a:t>
                      </a:r>
                      <a:endParaRPr lang="en-US" sz="3200" dirty="0">
                        <a:latin typeface="Franklin Gothic Demi Cond" panose="020B0706030402020204" pitchFamily="34" charset="0"/>
                      </a:endParaRPr>
                    </a:p>
                  </a:txBody>
                  <a:tcPr/>
                </a:tc>
              </a:tr>
              <a:tr h="419156">
                <a:tc>
                  <a:txBody>
                    <a:bodyPr/>
                    <a:lstStyle/>
                    <a:p>
                      <a:r>
                        <a:rPr lang="en-US" sz="3200" dirty="0" smtClean="0">
                          <a:latin typeface="Franklin Gothic Demi Cond" panose="020B0706030402020204" pitchFamily="34" charset="0"/>
                        </a:rPr>
                        <a:t>India</a:t>
                      </a:r>
                      <a:endParaRPr lang="en-US" sz="3200" dirty="0">
                        <a:latin typeface="Franklin Gothic Demi Cond" panose="020B0706030402020204" pitchFamily="34" charset="0"/>
                      </a:endParaRPr>
                    </a:p>
                  </a:txBody>
                  <a:tcPr/>
                </a:tc>
                <a:tc>
                  <a:txBody>
                    <a:bodyPr/>
                    <a:lstStyle/>
                    <a:p>
                      <a:r>
                        <a:rPr lang="en-US" sz="3200" dirty="0" smtClean="0">
                          <a:latin typeface="Franklin Gothic Demi Cond" panose="020B0706030402020204" pitchFamily="34" charset="0"/>
                        </a:rPr>
                        <a:t>70</a:t>
                      </a:r>
                      <a:endParaRPr lang="en-US" sz="3200" dirty="0">
                        <a:latin typeface="Franklin Gothic Demi Cond" panose="020B0706030402020204" pitchFamily="34" charset="0"/>
                      </a:endParaRPr>
                    </a:p>
                  </a:txBody>
                  <a:tcPr/>
                </a:tc>
              </a:tr>
              <a:tr h="419156">
                <a:tc>
                  <a:txBody>
                    <a:bodyPr/>
                    <a:lstStyle/>
                    <a:p>
                      <a:r>
                        <a:rPr lang="en-US" sz="3200" dirty="0" smtClean="0">
                          <a:latin typeface="Franklin Gothic Demi Cond" panose="020B0706030402020204" pitchFamily="34" charset="0"/>
                        </a:rPr>
                        <a:t>China</a:t>
                      </a:r>
                      <a:endParaRPr lang="en-US" sz="3200" dirty="0">
                        <a:latin typeface="Franklin Gothic Demi Cond" panose="020B0706030402020204" pitchFamily="34" charset="0"/>
                      </a:endParaRPr>
                    </a:p>
                  </a:txBody>
                  <a:tcPr/>
                </a:tc>
                <a:tc>
                  <a:txBody>
                    <a:bodyPr/>
                    <a:lstStyle/>
                    <a:p>
                      <a:r>
                        <a:rPr lang="en-US" sz="3200" dirty="0" smtClean="0">
                          <a:latin typeface="Franklin Gothic Demi Cond" panose="020B0706030402020204" pitchFamily="34" charset="0"/>
                        </a:rPr>
                        <a:t>60</a:t>
                      </a:r>
                      <a:endParaRPr lang="en-US" sz="3200" dirty="0">
                        <a:latin typeface="Franklin Gothic Demi Cond" panose="020B0706030402020204" pitchFamily="34" charset="0"/>
                      </a:endParaRPr>
                    </a:p>
                  </a:txBody>
                  <a:tcPr/>
                </a:tc>
              </a:tr>
              <a:tr h="419156">
                <a:tc>
                  <a:txBody>
                    <a:bodyPr/>
                    <a:lstStyle/>
                    <a:p>
                      <a:r>
                        <a:rPr lang="en-US" sz="3200" dirty="0" smtClean="0">
                          <a:latin typeface="Franklin Gothic Demi Cond" panose="020B0706030402020204" pitchFamily="34" charset="0"/>
                        </a:rPr>
                        <a:t>Philippines</a:t>
                      </a:r>
                      <a:endParaRPr lang="en-US" sz="3200" dirty="0">
                        <a:latin typeface="Franklin Gothic Demi Cond" panose="020B0706030402020204" pitchFamily="34" charset="0"/>
                      </a:endParaRPr>
                    </a:p>
                  </a:txBody>
                  <a:tcPr/>
                </a:tc>
                <a:tc>
                  <a:txBody>
                    <a:bodyPr/>
                    <a:lstStyle/>
                    <a:p>
                      <a:r>
                        <a:rPr lang="en-US" sz="3200" dirty="0" smtClean="0">
                          <a:latin typeface="Franklin Gothic Demi Cond" panose="020B0706030402020204" pitchFamily="34" charset="0"/>
                        </a:rPr>
                        <a:t>25</a:t>
                      </a:r>
                      <a:endParaRPr lang="en-US" sz="3200" dirty="0">
                        <a:latin typeface="Franklin Gothic Demi Cond" panose="020B0706030402020204" pitchFamily="34" charset="0"/>
                      </a:endParaRPr>
                    </a:p>
                  </a:txBody>
                  <a:tcPr/>
                </a:tc>
              </a:tr>
              <a:tr h="419156">
                <a:tc>
                  <a:txBody>
                    <a:bodyPr/>
                    <a:lstStyle/>
                    <a:p>
                      <a:r>
                        <a:rPr lang="en-US" sz="3200" dirty="0" smtClean="0">
                          <a:latin typeface="Franklin Gothic Demi Cond" panose="020B0706030402020204" pitchFamily="34" charset="0"/>
                        </a:rPr>
                        <a:t>Mexico</a:t>
                      </a:r>
                      <a:endParaRPr lang="en-US" sz="3200" dirty="0">
                        <a:latin typeface="Franklin Gothic Demi Cond" panose="020B0706030402020204" pitchFamily="34" charset="0"/>
                      </a:endParaRPr>
                    </a:p>
                  </a:txBody>
                  <a:tcPr/>
                </a:tc>
                <a:tc>
                  <a:txBody>
                    <a:bodyPr/>
                    <a:lstStyle/>
                    <a:p>
                      <a:r>
                        <a:rPr lang="en-US" sz="3200" dirty="0" smtClean="0">
                          <a:latin typeface="Franklin Gothic Demi Cond" panose="020B0706030402020204" pitchFamily="34" charset="0"/>
                        </a:rPr>
                        <a:t>22</a:t>
                      </a:r>
                      <a:endParaRPr lang="en-US" sz="3200" dirty="0">
                        <a:latin typeface="Franklin Gothic Demi Cond" panose="020B0706030402020204" pitchFamily="34" charset="0"/>
                      </a:endParaRPr>
                    </a:p>
                  </a:txBody>
                  <a:tcPr/>
                </a:tc>
              </a:tr>
              <a:tr h="419156">
                <a:tc>
                  <a:txBody>
                    <a:bodyPr/>
                    <a:lstStyle/>
                    <a:p>
                      <a:r>
                        <a:rPr lang="en-US" sz="3200" dirty="0" smtClean="0">
                          <a:latin typeface="Franklin Gothic Demi Cond" panose="020B0706030402020204" pitchFamily="34" charset="0"/>
                        </a:rPr>
                        <a:t>Nigeria</a:t>
                      </a:r>
                      <a:endParaRPr lang="en-US" sz="3200" dirty="0">
                        <a:latin typeface="Franklin Gothic Demi Cond" panose="020B0706030402020204" pitchFamily="34" charset="0"/>
                      </a:endParaRPr>
                    </a:p>
                  </a:txBody>
                  <a:tcPr/>
                </a:tc>
                <a:tc>
                  <a:txBody>
                    <a:bodyPr/>
                    <a:lstStyle/>
                    <a:p>
                      <a:r>
                        <a:rPr lang="en-US" sz="3200" dirty="0" smtClean="0">
                          <a:latin typeface="Franklin Gothic Demi Cond" panose="020B0706030402020204" pitchFamily="34" charset="0"/>
                        </a:rPr>
                        <a:t>21</a:t>
                      </a:r>
                      <a:endParaRPr lang="en-US" sz="3200" dirty="0">
                        <a:latin typeface="Franklin Gothic Demi Cond" panose="020B0706030402020204" pitchFamily="34" charset="0"/>
                      </a:endParaRPr>
                    </a:p>
                  </a:txBody>
                  <a:tcPr/>
                </a:tc>
              </a:tr>
            </a:tbl>
          </a:graphicData>
        </a:graphic>
      </p:graphicFrame>
    </p:spTree>
    <p:extLst>
      <p:ext uri="{BB962C8B-B14F-4D97-AF65-F5344CB8AC3E}">
        <p14:creationId xmlns:p14="http://schemas.microsoft.com/office/powerpoint/2010/main" val="274122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22243" y="256668"/>
            <a:ext cx="11633897" cy="5595491"/>
          </a:xfrm>
          <a:prstGeom prst="rect">
            <a:avLst/>
          </a:prstGeom>
        </p:spPr>
      </p:pic>
    </p:spTree>
    <p:extLst>
      <p:ext uri="{BB962C8B-B14F-4D97-AF65-F5344CB8AC3E}">
        <p14:creationId xmlns:p14="http://schemas.microsoft.com/office/powerpoint/2010/main" val="320063859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4"/>
          <p:cNvPicPr>
            <a:picLocks noGrp="1" noChangeAspect="1"/>
          </p:cNvPicPr>
          <p:nvPr>
            <p:ph sz="quarter" idx="14"/>
          </p:nvPr>
        </p:nvPicPr>
        <p:blipFill>
          <a:blip r:embed="rId2"/>
          <a:stretch>
            <a:fillRect/>
          </a:stretch>
        </p:blipFill>
        <p:spPr>
          <a:xfrm>
            <a:off x="8886825" y="2377668"/>
            <a:ext cx="3054350" cy="3140889"/>
          </a:xfrm>
          <a:prstGeom prst="rect">
            <a:avLst/>
          </a:prstGeom>
        </p:spPr>
      </p:pic>
      <p:sp>
        <p:nvSpPr>
          <p:cNvPr id="6" name="Content Placeholder 5"/>
          <p:cNvSpPr>
            <a:spLocks noGrp="1"/>
          </p:cNvSpPr>
          <p:nvPr>
            <p:ph idx="1"/>
          </p:nvPr>
        </p:nvSpPr>
        <p:spPr/>
        <p:txBody>
          <a:bodyPr/>
          <a:lstStyle/>
          <a:p>
            <a:r>
              <a:rPr lang="en-US" dirty="0" smtClean="0"/>
              <a:t>Visible: -147 </a:t>
            </a:r>
            <a:r>
              <a:rPr lang="en-US" dirty="0"/>
              <a:t>billion</a:t>
            </a:r>
          </a:p>
          <a:p>
            <a:r>
              <a:rPr lang="en-US" dirty="0" smtClean="0"/>
              <a:t>Invisible: +115 billion</a:t>
            </a:r>
          </a:p>
          <a:p>
            <a:r>
              <a:rPr lang="en-US" dirty="0" smtClean="0"/>
              <a:t>Balance: (-) 32 billion</a:t>
            </a:r>
          </a:p>
          <a:p>
            <a:r>
              <a:rPr lang="en-US" dirty="0" smtClean="0"/>
              <a:t>Hence “Current Account” Deficit</a:t>
            </a:r>
            <a:endParaRPr lang="en-US" dirty="0"/>
          </a:p>
        </p:txBody>
      </p:sp>
      <p:sp>
        <p:nvSpPr>
          <p:cNvPr id="5" name="Title 4"/>
          <p:cNvSpPr>
            <a:spLocks noGrp="1"/>
          </p:cNvSpPr>
          <p:nvPr>
            <p:ph type="title"/>
          </p:nvPr>
        </p:nvSpPr>
        <p:spPr/>
        <p:txBody>
          <a:bodyPr/>
          <a:lstStyle/>
          <a:p>
            <a:r>
              <a:rPr lang="en-US" dirty="0" smtClean="0"/>
              <a:t>Visible vs Invisible</a:t>
            </a:r>
            <a:endParaRPr lang="en-US" dirty="0"/>
          </a:p>
        </p:txBody>
      </p:sp>
      <p:sp>
        <p:nvSpPr>
          <p:cNvPr id="7" name="Text Placeholder 6"/>
          <p:cNvSpPr>
            <a:spLocks noGrp="1"/>
          </p:cNvSpPr>
          <p:nvPr>
            <p:ph type="body" sz="quarter" idx="13"/>
          </p:nvPr>
        </p:nvSpPr>
        <p:spPr/>
        <p:txBody>
          <a:bodyPr/>
          <a:lstStyle/>
          <a:p>
            <a:r>
              <a:rPr lang="en-US" dirty="0" smtClean="0"/>
              <a:t>CAD</a:t>
            </a:r>
            <a:endParaRPr lang="en-US" dirty="0"/>
          </a:p>
        </p:txBody>
      </p:sp>
      <p:pic>
        <p:nvPicPr>
          <p:cNvPr id="9" name="Picture 8"/>
          <p:cNvPicPr>
            <a:picLocks noChangeAspect="1"/>
          </p:cNvPicPr>
          <p:nvPr/>
        </p:nvPicPr>
        <p:blipFill>
          <a:blip r:embed="rId3"/>
          <a:stretch>
            <a:fillRect/>
          </a:stretch>
        </p:blipFill>
        <p:spPr>
          <a:xfrm>
            <a:off x="916984" y="5112869"/>
            <a:ext cx="9342930" cy="1745131"/>
          </a:xfrm>
          <a:prstGeom prst="rect">
            <a:avLst/>
          </a:prstGeom>
        </p:spPr>
      </p:pic>
    </p:spTree>
    <p:extLst>
      <p:ext uri="{BB962C8B-B14F-4D97-AF65-F5344CB8AC3E}">
        <p14:creationId xmlns:p14="http://schemas.microsoft.com/office/powerpoint/2010/main" val="212388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51290" y="1176166"/>
            <a:ext cx="10833687" cy="4337665"/>
          </a:xfrm>
          <a:prstGeom prst="rect">
            <a:avLst/>
          </a:prstGeom>
        </p:spPr>
      </p:pic>
      <p:sp>
        <p:nvSpPr>
          <p:cNvPr id="2" name="Title 1"/>
          <p:cNvSpPr>
            <a:spLocks noGrp="1"/>
          </p:cNvSpPr>
          <p:nvPr>
            <p:ph type="title"/>
          </p:nvPr>
        </p:nvSpPr>
        <p:spPr/>
        <p:txBody>
          <a:bodyPr>
            <a:normAutofit fontScale="90000"/>
          </a:bodyPr>
          <a:lstStyle/>
          <a:p>
            <a:r>
              <a:rPr lang="en-US" dirty="0" smtClean="0"/>
              <a:t>India’s CAD: Past Present Future</a:t>
            </a:r>
            <a:endParaRPr lang="en-US" dirty="0"/>
          </a:p>
        </p:txBody>
      </p:sp>
    </p:spTree>
    <p:extLst>
      <p:ext uri="{BB962C8B-B14F-4D97-AF65-F5344CB8AC3E}">
        <p14:creationId xmlns:p14="http://schemas.microsoft.com/office/powerpoint/2010/main" val="36383675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to reduce CAD?</a:t>
            </a:r>
            <a:endParaRPr lang="en-US" dirty="0"/>
          </a:p>
        </p:txBody>
      </p:sp>
      <p:pic>
        <p:nvPicPr>
          <p:cNvPr id="5" name="Content Placeholder 4"/>
          <p:cNvPicPr>
            <a:picLocks noGrp="1" noChangeAspect="1"/>
          </p:cNvPicPr>
          <p:nvPr>
            <p:ph sz="half" idx="1"/>
          </p:nvPr>
        </p:nvPicPr>
        <p:blipFill>
          <a:blip r:embed="rId2"/>
          <a:stretch>
            <a:fillRect/>
          </a:stretch>
        </p:blipFill>
        <p:spPr>
          <a:xfrm>
            <a:off x="190500" y="1523982"/>
            <a:ext cx="4035425" cy="4149761"/>
          </a:xfrm>
          <a:prstGeom prst="rect">
            <a:avLst/>
          </a:prstGeom>
        </p:spPr>
      </p:pic>
      <p:sp>
        <p:nvSpPr>
          <p:cNvPr id="4" name="Content Placeholder 3"/>
          <p:cNvSpPr>
            <a:spLocks noGrp="1"/>
          </p:cNvSpPr>
          <p:nvPr>
            <p:ph sz="half" idx="2"/>
          </p:nvPr>
        </p:nvSpPr>
        <p:spPr/>
        <p:txBody>
          <a:bodyPr/>
          <a:lstStyle/>
          <a:p>
            <a:r>
              <a:rPr lang="en-US" dirty="0" smtClean="0"/>
              <a:t>Crude oil consumption reduce? Not possible beyond a point.</a:t>
            </a:r>
          </a:p>
          <a:p>
            <a:r>
              <a:rPr lang="en-US" dirty="0" smtClean="0"/>
              <a:t>Gold ban? Smuggling; reduce inflation; +ve Real interest rate</a:t>
            </a:r>
          </a:p>
          <a:p>
            <a:r>
              <a:rPr lang="en-US" dirty="0" smtClean="0"/>
              <a:t>IT boost? Alone insufficient</a:t>
            </a:r>
          </a:p>
          <a:p>
            <a:r>
              <a:rPr lang="en-US" dirty="0" smtClean="0"/>
              <a:t>Agro </a:t>
            </a:r>
            <a:r>
              <a:rPr lang="en-US" dirty="0" smtClean="0"/>
              <a:t>+ Mfg. + service: </a:t>
            </a:r>
            <a:r>
              <a:rPr lang="en-US" dirty="0" smtClean="0"/>
              <a:t>boost</a:t>
            </a:r>
          </a:p>
          <a:p>
            <a:r>
              <a:rPr lang="en-US" dirty="0"/>
              <a:t>FDI promote? Capital PLUS but Current </a:t>
            </a:r>
            <a:r>
              <a:rPr lang="en-US" dirty="0" smtClean="0"/>
              <a:t>MINUS</a:t>
            </a:r>
            <a:endParaRPr lang="en-US" dirty="0" smtClean="0"/>
          </a:p>
        </p:txBody>
      </p:sp>
    </p:spTree>
    <p:extLst>
      <p:ext uri="{BB962C8B-B14F-4D97-AF65-F5344CB8AC3E}">
        <p14:creationId xmlns:p14="http://schemas.microsoft.com/office/powerpoint/2010/main" val="40358278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1480" y="483276"/>
            <a:ext cx="11332464" cy="5522317"/>
          </a:xfrm>
          <a:prstGeom prst="rect">
            <a:avLst/>
          </a:prstGeom>
        </p:spPr>
      </p:pic>
      <p:sp>
        <p:nvSpPr>
          <p:cNvPr id="3" name="TextBox 2"/>
          <p:cNvSpPr txBox="1"/>
          <p:nvPr/>
        </p:nvSpPr>
        <p:spPr>
          <a:xfrm>
            <a:off x="411480" y="5828984"/>
            <a:ext cx="5702808" cy="646331"/>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95000"/>
                    <a:lumOff val="5000"/>
                  </a:schemeClr>
                </a:solidFill>
                <a:latin typeface="Franklin Gothic Heavy" panose="020B0903020102020204" pitchFamily="34" charset="0"/>
              </a:rPr>
              <a:t>Current Account Deficit</a:t>
            </a:r>
            <a:endParaRPr lang="en-US" sz="3600" dirty="0">
              <a:solidFill>
                <a:schemeClr val="tx1">
                  <a:lumMod val="95000"/>
                  <a:lumOff val="5000"/>
                </a:schemeClr>
              </a:solidFill>
              <a:latin typeface="Franklin Gothic Heavy" panose="020B0903020102020204" pitchFamily="34" charset="0"/>
            </a:endParaRPr>
          </a:p>
        </p:txBody>
      </p:sp>
      <p:pic>
        <p:nvPicPr>
          <p:cNvPr id="4" name="Picture 3"/>
          <p:cNvPicPr>
            <a:picLocks noChangeAspect="1"/>
          </p:cNvPicPr>
          <p:nvPr/>
        </p:nvPicPr>
        <p:blipFill>
          <a:blip r:embed="rId3"/>
          <a:stretch>
            <a:fillRect/>
          </a:stretch>
        </p:blipFill>
        <p:spPr>
          <a:xfrm>
            <a:off x="4323830" y="1032841"/>
            <a:ext cx="3507763" cy="1094720"/>
          </a:xfrm>
          <a:prstGeom prst="rect">
            <a:avLst/>
          </a:prstGeom>
        </p:spPr>
      </p:pic>
      <p:sp>
        <p:nvSpPr>
          <p:cNvPr id="5" name="TextBox 4"/>
          <p:cNvSpPr txBox="1"/>
          <p:nvPr/>
        </p:nvSpPr>
        <p:spPr>
          <a:xfrm>
            <a:off x="6114288" y="5828984"/>
            <a:ext cx="5629656" cy="646331"/>
          </a:xfrm>
          <a:prstGeom prst="rect">
            <a:avLst/>
          </a:prstGeom>
          <a:solidFill>
            <a:srgbClr val="00B0F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bg1"/>
                </a:solidFill>
                <a:latin typeface="Franklin Gothic Heavy" panose="020B0903020102020204" pitchFamily="34" charset="0"/>
              </a:rPr>
              <a:t>Capital </a:t>
            </a:r>
            <a:r>
              <a:rPr lang="en-US" sz="3600" dirty="0" smtClean="0">
                <a:solidFill>
                  <a:schemeClr val="bg1"/>
                </a:solidFill>
                <a:latin typeface="Franklin Gothic Heavy" panose="020B0903020102020204" pitchFamily="34" charset="0"/>
              </a:rPr>
              <a:t>Account</a:t>
            </a:r>
            <a:endParaRPr lang="en-US" sz="3600" dirty="0">
              <a:solidFill>
                <a:schemeClr val="bg1"/>
              </a:solidFill>
              <a:latin typeface="Franklin Gothic Heavy" panose="020B0903020102020204" pitchFamily="34" charset="0"/>
            </a:endParaRPr>
          </a:p>
        </p:txBody>
      </p:sp>
    </p:spTree>
    <p:extLst>
      <p:ext uri="{BB962C8B-B14F-4D97-AF65-F5344CB8AC3E}">
        <p14:creationId xmlns:p14="http://schemas.microsoft.com/office/powerpoint/2010/main" val="382685964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Capital Account</a:t>
            </a:r>
            <a:endParaRPr lang="en-US" dirty="0"/>
          </a:p>
        </p:txBody>
      </p:sp>
      <p:sp>
        <p:nvSpPr>
          <p:cNvPr id="3" name="Text Placeholder 2"/>
          <p:cNvSpPr>
            <a:spLocks noGrp="1"/>
          </p:cNvSpPr>
          <p:nvPr>
            <p:ph type="body" idx="1"/>
          </p:nvPr>
        </p:nvSpPr>
        <p:spPr/>
        <p:txBody>
          <a:bodyPr/>
          <a:lstStyle/>
          <a:p>
            <a:r>
              <a:rPr lang="en-US" dirty="0" smtClean="0"/>
              <a:t>Difference between FDI and FPI (FII)</a:t>
            </a:r>
            <a:endParaRPr lang="en-US" dirty="0"/>
          </a:p>
        </p:txBody>
      </p:sp>
    </p:spTree>
    <p:extLst>
      <p:ext uri="{BB962C8B-B14F-4D97-AF65-F5344CB8AC3E}">
        <p14:creationId xmlns:p14="http://schemas.microsoft.com/office/powerpoint/2010/main" val="56039427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4"/>
          </p:nvPr>
        </p:nvPicPr>
        <p:blipFill>
          <a:blip r:embed="rId2"/>
          <a:stretch>
            <a:fillRect/>
          </a:stretch>
        </p:blipFill>
        <p:spPr>
          <a:xfrm>
            <a:off x="8882063" y="2201895"/>
            <a:ext cx="3089275" cy="3492435"/>
          </a:xfrm>
          <a:prstGeom prst="rect">
            <a:avLst/>
          </a:prstGeom>
        </p:spPr>
      </p:pic>
      <p:sp>
        <p:nvSpPr>
          <p:cNvPr id="2" name="Content Placeholder 1"/>
          <p:cNvSpPr>
            <a:spLocks noGrp="1"/>
          </p:cNvSpPr>
          <p:nvPr>
            <p:ph idx="1"/>
          </p:nvPr>
        </p:nvSpPr>
        <p:spPr/>
        <p:txBody>
          <a:bodyPr/>
          <a:lstStyle/>
          <a:p>
            <a:r>
              <a:rPr lang="en-IN" dirty="0" smtClean="0"/>
              <a:t>By finance ministry</a:t>
            </a:r>
          </a:p>
          <a:p>
            <a:r>
              <a:rPr lang="en-IN" dirty="0" smtClean="0"/>
              <a:t>to </a:t>
            </a:r>
            <a:r>
              <a:rPr lang="en-IN" dirty="0"/>
              <a:t>bring clarity on definition of FDI and </a:t>
            </a:r>
            <a:r>
              <a:rPr lang="en-IN" dirty="0" smtClean="0"/>
              <a:t>FII</a:t>
            </a:r>
          </a:p>
          <a:p>
            <a:r>
              <a:rPr lang="en-IN" dirty="0" smtClean="0"/>
              <a:t>Recommendations accepted in June 2014</a:t>
            </a:r>
          </a:p>
        </p:txBody>
      </p:sp>
      <p:sp>
        <p:nvSpPr>
          <p:cNvPr id="3" name="Title 2"/>
          <p:cNvSpPr>
            <a:spLocks noGrp="1"/>
          </p:cNvSpPr>
          <p:nvPr>
            <p:ph type="title"/>
          </p:nvPr>
        </p:nvSpPr>
        <p:spPr/>
        <p:txBody>
          <a:bodyPr>
            <a:normAutofit fontScale="90000"/>
          </a:bodyPr>
          <a:lstStyle/>
          <a:p>
            <a:r>
              <a:rPr lang="en-US" dirty="0" smtClean="0"/>
              <a:t>Arvind </a:t>
            </a:r>
            <a:r>
              <a:rPr lang="en-US" dirty="0" err="1" smtClean="0"/>
              <a:t>Mayaram</a:t>
            </a:r>
            <a:r>
              <a:rPr lang="en-US" dirty="0" smtClean="0"/>
              <a:t> Panel</a:t>
            </a:r>
            <a:endParaRPr lang="en-US" dirty="0"/>
          </a:p>
        </p:txBody>
      </p:sp>
      <p:sp>
        <p:nvSpPr>
          <p:cNvPr id="5" name="Text Placeholder 4"/>
          <p:cNvSpPr>
            <a:spLocks noGrp="1"/>
          </p:cNvSpPr>
          <p:nvPr>
            <p:ph type="body" sz="quarter" idx="13"/>
          </p:nvPr>
        </p:nvSpPr>
        <p:spPr/>
        <p:txBody>
          <a:bodyPr/>
          <a:lstStyle/>
          <a:p>
            <a:r>
              <a:rPr lang="en-US" dirty="0" smtClean="0"/>
              <a:t>FDI-FII</a:t>
            </a:r>
            <a:endParaRPr lang="en-US" dirty="0"/>
          </a:p>
        </p:txBody>
      </p:sp>
    </p:spTree>
    <p:extLst>
      <p:ext uri="{BB962C8B-B14F-4D97-AF65-F5344CB8AC3E}">
        <p14:creationId xmlns:p14="http://schemas.microsoft.com/office/powerpoint/2010/main" val="167542392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12"/>
          <p:cNvGraphicFramePr>
            <a:graphicFrameLocks noGrp="1"/>
          </p:cNvGraphicFramePr>
          <p:nvPr>
            <p:ph idx="1"/>
            <p:extLst/>
          </p:nvPr>
        </p:nvGraphicFramePr>
        <p:xfrm>
          <a:off x="865632" y="820552"/>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a:xfrm>
            <a:off x="8637588" y="6262688"/>
            <a:ext cx="2743200" cy="365125"/>
          </a:xfrm>
        </p:spPr>
        <p:txBody>
          <a:bodyPr/>
          <a:lstStyle/>
          <a:p>
            <a:pPr>
              <a:defRPr/>
            </a:pPr>
            <a:fld id="{DCD3E3AB-E4C3-4AA5-9129-C83B3B5914D8}" type="slidenum">
              <a:rPr lang="en-US"/>
              <a:pPr>
                <a:defRPr/>
              </a:pPr>
              <a:t>48</a:t>
            </a:fld>
            <a:endParaRPr lang="en-US" dirty="0"/>
          </a:p>
        </p:txBody>
      </p:sp>
      <p:sp>
        <p:nvSpPr>
          <p:cNvPr id="11" name="Title 10"/>
          <p:cNvSpPr>
            <a:spLocks noGrp="1"/>
          </p:cNvSpPr>
          <p:nvPr>
            <p:ph type="title"/>
          </p:nvPr>
        </p:nvSpPr>
        <p:spPr>
          <a:xfrm>
            <a:off x="865188" y="0"/>
            <a:ext cx="10515600" cy="701675"/>
          </a:xfrm>
        </p:spPr>
        <p:txBody>
          <a:bodyPr rtlCol="0">
            <a:normAutofit fontScale="90000"/>
          </a:bodyPr>
          <a:lstStyle/>
          <a:p>
            <a:pPr fontAlgn="auto">
              <a:spcAft>
                <a:spcPts val="0"/>
              </a:spcAft>
              <a:defRPr/>
            </a:pPr>
            <a:r>
              <a:rPr lang="en-US" dirty="0" smtClean="0"/>
              <a:t>Types of companies: </a:t>
            </a:r>
            <a:r>
              <a:rPr lang="en-US" dirty="0" err="1" smtClean="0"/>
              <a:t>Mayaram</a:t>
            </a:r>
            <a:r>
              <a:rPr lang="en-US" dirty="0" smtClean="0"/>
              <a:t> FII</a:t>
            </a:r>
            <a:endParaRPr lang="en-US" dirty="0"/>
          </a:p>
        </p:txBody>
      </p:sp>
      <p:sp>
        <p:nvSpPr>
          <p:cNvPr id="8" name="TextBox 7"/>
          <p:cNvSpPr txBox="1"/>
          <p:nvPr/>
        </p:nvSpPr>
        <p:spPr>
          <a:xfrm>
            <a:off x="7830312" y="1452417"/>
            <a:ext cx="3675888" cy="1838801"/>
          </a:xfrm>
          <a:prstGeom prst="down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r>
              <a:rPr lang="en-US" sz="3600" dirty="0" smtClean="0">
                <a:solidFill>
                  <a:schemeClr val="tx1">
                    <a:lumMod val="85000"/>
                    <a:lumOff val="15000"/>
                  </a:schemeClr>
                </a:solidFill>
                <a:latin typeface="Franklin Gothic Heavy" panose="020B0903020102020204" pitchFamily="34" charset="0"/>
              </a:rPr>
              <a:t>10% or more FDI</a:t>
            </a:r>
          </a:p>
          <a:p>
            <a:r>
              <a:rPr lang="en-US" sz="3600" dirty="0" smtClean="0">
                <a:solidFill>
                  <a:schemeClr val="tx1">
                    <a:lumMod val="85000"/>
                    <a:lumOff val="15000"/>
                  </a:schemeClr>
                </a:solidFill>
                <a:latin typeface="Franklin Gothic Heavy" panose="020B0903020102020204" pitchFamily="34" charset="0"/>
              </a:rPr>
              <a:t>&lt;10</a:t>
            </a:r>
            <a:r>
              <a:rPr lang="en-US" sz="3600" smtClean="0">
                <a:solidFill>
                  <a:schemeClr val="tx1">
                    <a:lumMod val="85000"/>
                    <a:lumOff val="15000"/>
                  </a:schemeClr>
                </a:solidFill>
                <a:latin typeface="Franklin Gothic Heavy" panose="020B0903020102020204" pitchFamily="34" charset="0"/>
              </a:rPr>
              <a:t>: FPI (FII)</a:t>
            </a:r>
            <a:endParaRPr lang="en-US" sz="3600" dirty="0">
              <a:solidFill>
                <a:schemeClr val="tx1">
                  <a:lumMod val="85000"/>
                  <a:lumOff val="15000"/>
                </a:schemeClr>
              </a:solidFill>
              <a:latin typeface="Franklin Gothic Heavy" panose="020B0903020102020204" pitchFamily="34" charset="0"/>
            </a:endParaRPr>
          </a:p>
        </p:txBody>
      </p:sp>
      <p:sp>
        <p:nvSpPr>
          <p:cNvPr id="9" name="TextBox 8"/>
          <p:cNvSpPr txBox="1"/>
          <p:nvPr/>
        </p:nvSpPr>
        <p:spPr>
          <a:xfrm>
            <a:off x="3913632" y="5244921"/>
            <a:ext cx="4723956" cy="1200329"/>
          </a:xfrm>
          <a:prstGeom prst="rightArrowCallout">
            <a:avLst>
              <a:gd name="adj1" fmla="val 25000"/>
              <a:gd name="adj2" fmla="val 25000"/>
              <a:gd name="adj3" fmla="val 25000"/>
              <a:gd name="adj4" fmla="val 75236"/>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solidFill>
                  <a:schemeClr val="tx1">
                    <a:lumMod val="85000"/>
                    <a:lumOff val="15000"/>
                  </a:schemeClr>
                </a:solidFill>
                <a:latin typeface="Franklin Gothic Heavy" panose="020B0903020102020204" pitchFamily="34" charset="0"/>
              </a:rPr>
              <a:t>Any investment FDI</a:t>
            </a:r>
            <a:endParaRPr lang="en-US" sz="3600" dirty="0">
              <a:solidFill>
                <a:schemeClr val="tx1">
                  <a:lumMod val="85000"/>
                  <a:lumOff val="15000"/>
                </a:schemeClr>
              </a:solidFill>
              <a:latin typeface="Franklin Gothic Heavy" panose="020B0903020102020204" pitchFamily="34" charset="0"/>
            </a:endParaRPr>
          </a:p>
        </p:txBody>
      </p:sp>
    </p:spTree>
    <p:extLst>
      <p:ext uri="{BB962C8B-B14F-4D97-AF65-F5344CB8AC3E}">
        <p14:creationId xmlns:p14="http://schemas.microsoft.com/office/powerpoint/2010/main" val="3966176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sz="6000" dirty="0" smtClean="0">
                <a:latin typeface="Franklin Gothic Demi Cond" panose="020B0706030402020204" pitchFamily="34" charset="0"/>
              </a:rPr>
              <a:t>FDI</a:t>
            </a:r>
            <a:endParaRPr lang="en-US" sz="6000" dirty="0">
              <a:latin typeface="Franklin Gothic Demi Cond" panose="020B0706030402020204" pitchFamily="34" charset="0"/>
            </a:endParaRPr>
          </a:p>
        </p:txBody>
      </p:sp>
      <p:sp>
        <p:nvSpPr>
          <p:cNvPr id="7" name="Content Placeholder 6"/>
          <p:cNvSpPr>
            <a:spLocks noGrp="1"/>
          </p:cNvSpPr>
          <p:nvPr>
            <p:ph sz="half" idx="2"/>
          </p:nvPr>
        </p:nvSpPr>
        <p:spPr/>
        <p:txBody>
          <a:bodyPr/>
          <a:lstStyle/>
          <a:p>
            <a:r>
              <a:rPr lang="en-US" sz="5400" dirty="0" smtClean="0"/>
              <a:t>Long-term relation with company &amp; its board</a:t>
            </a:r>
            <a:endParaRPr lang="en-US" sz="5400" dirty="0"/>
          </a:p>
        </p:txBody>
      </p:sp>
      <p:sp>
        <p:nvSpPr>
          <p:cNvPr id="8" name="Content Placeholder 7"/>
          <p:cNvSpPr>
            <a:spLocks noGrp="1"/>
          </p:cNvSpPr>
          <p:nvPr>
            <p:ph sz="quarter" idx="4"/>
          </p:nvPr>
        </p:nvSpPr>
        <p:spPr/>
        <p:txBody>
          <a:bodyPr/>
          <a:lstStyle/>
          <a:p>
            <a:r>
              <a:rPr lang="en-US" sz="5400" dirty="0" smtClean="0"/>
              <a:t>Anonymous</a:t>
            </a:r>
          </a:p>
          <a:p>
            <a:r>
              <a:rPr lang="en-US" sz="5400" dirty="0" smtClean="0"/>
              <a:t>Short-term</a:t>
            </a:r>
            <a:endParaRPr lang="en-US" sz="5400" dirty="0"/>
          </a:p>
        </p:txBody>
      </p:sp>
      <p:sp>
        <p:nvSpPr>
          <p:cNvPr id="9" name="Text Placeholder 8"/>
          <p:cNvSpPr>
            <a:spLocks noGrp="1"/>
          </p:cNvSpPr>
          <p:nvPr>
            <p:ph type="body" idx="13"/>
          </p:nvPr>
        </p:nvSpPr>
        <p:spPr/>
        <p:txBody>
          <a:bodyPr/>
          <a:lstStyle/>
          <a:p>
            <a:r>
              <a:rPr lang="en-US" sz="5400" dirty="0" smtClean="0">
                <a:latin typeface="Franklin Gothic Demi Cond" panose="020B0706030402020204" pitchFamily="34" charset="0"/>
              </a:rPr>
              <a:t>FII / FPI</a:t>
            </a:r>
            <a:endParaRPr lang="en-US" sz="5400" dirty="0">
              <a:latin typeface="Franklin Gothic Demi Cond" panose="020B0706030402020204" pitchFamily="34"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8480" y="5115516"/>
            <a:ext cx="2286000" cy="171450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4480" y="5115516"/>
            <a:ext cx="1747520" cy="1742484"/>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8" y="5434603"/>
            <a:ext cx="4248150" cy="1076325"/>
          </a:xfrm>
          <a:prstGeom prst="rect">
            <a:avLst/>
          </a:prstGeom>
        </p:spPr>
      </p:pic>
    </p:spTree>
    <p:extLst>
      <p:ext uri="{BB962C8B-B14F-4D97-AF65-F5344CB8AC3E}">
        <p14:creationId xmlns:p14="http://schemas.microsoft.com/office/powerpoint/2010/main" val="14279531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Evolution </a:t>
            </a:r>
            <a:r>
              <a:rPr lang="en-US" dirty="0" smtClean="0"/>
              <a:t>&amp; financial inclusion</a:t>
            </a:r>
            <a:endParaRPr lang="en-US" dirty="0"/>
          </a:p>
        </p:txBody>
      </p:sp>
      <p:pic>
        <p:nvPicPr>
          <p:cNvPr id="3" name="Content Placeholder 13"/>
          <p:cNvPicPr>
            <a:picLocks noChangeAspect="1"/>
          </p:cNvPicPr>
          <p:nvPr/>
        </p:nvPicPr>
        <p:blipFill>
          <a:blip r:embed="rId2"/>
          <a:stretch>
            <a:fillRect/>
          </a:stretch>
        </p:blipFill>
        <p:spPr>
          <a:xfrm>
            <a:off x="838200" y="1068869"/>
            <a:ext cx="2425861" cy="2973994"/>
          </a:xfrm>
          <a:prstGeom prst="rect">
            <a:avLst/>
          </a:prstGeom>
        </p:spPr>
      </p:pic>
      <p:pic>
        <p:nvPicPr>
          <p:cNvPr id="4" name="Picture 2" descr="M. Narasimh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281" y="1068869"/>
            <a:ext cx="2973994" cy="29739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kolkatatoday.com/wp-content/uploads/2014/04/bandha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4495" y="1068869"/>
            <a:ext cx="2868645" cy="29739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tatic.sify.com/cms/image/oedjKCfbghisi_small.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823" y="4159309"/>
            <a:ext cx="3054350" cy="2036233"/>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5"/>
          <p:cNvPicPr>
            <a:picLocks noChangeAspect="1"/>
          </p:cNvPicPr>
          <p:nvPr/>
        </p:nvPicPr>
        <p:blipFill rotWithShape="1">
          <a:blip r:embed="rId6">
            <a:extLst>
              <a:ext uri="{28A0092B-C50C-407E-A947-70E740481C1C}">
                <a14:useLocalDpi xmlns:a14="http://schemas.microsoft.com/office/drawing/2010/main" val="0"/>
              </a:ext>
            </a:extLst>
          </a:blip>
          <a:srcRect b="33086"/>
          <a:stretch/>
        </p:blipFill>
        <p:spPr>
          <a:xfrm>
            <a:off x="3951370" y="4159309"/>
            <a:ext cx="3028950" cy="2033147"/>
          </a:xfrm>
          <a:prstGeom prst="rect">
            <a:avLst/>
          </a:prstGeom>
          <a:noFill/>
          <a:ln>
            <a:noFill/>
          </a:ln>
        </p:spPr>
      </p:pic>
      <p:pic>
        <p:nvPicPr>
          <p:cNvPr id="8" name="Content Placeholder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27517" y="4159309"/>
            <a:ext cx="2040460" cy="2033147"/>
          </a:xfrm>
          <a:prstGeom prst="rect">
            <a:avLst/>
          </a:prstGeom>
        </p:spPr>
      </p:pic>
    </p:spTree>
    <p:extLst>
      <p:ext uri="{BB962C8B-B14F-4D97-AF65-F5344CB8AC3E}">
        <p14:creationId xmlns:p14="http://schemas.microsoft.com/office/powerpoint/2010/main" val="393441878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sz="6000" dirty="0" smtClean="0">
                <a:latin typeface="Franklin Gothic Demi Cond" panose="020B0706030402020204" pitchFamily="34" charset="0"/>
              </a:rPr>
              <a:t>FDI</a:t>
            </a:r>
            <a:endParaRPr lang="en-US" sz="6000" dirty="0">
              <a:latin typeface="Franklin Gothic Demi Cond" panose="020B0706030402020204" pitchFamily="34" charset="0"/>
            </a:endParaRPr>
          </a:p>
        </p:txBody>
      </p:sp>
      <p:sp>
        <p:nvSpPr>
          <p:cNvPr id="7" name="Content Placeholder 6"/>
          <p:cNvSpPr>
            <a:spLocks noGrp="1"/>
          </p:cNvSpPr>
          <p:nvPr>
            <p:ph sz="half" idx="2"/>
          </p:nvPr>
        </p:nvSpPr>
        <p:spPr/>
        <p:txBody>
          <a:bodyPr/>
          <a:lstStyle/>
          <a:p>
            <a:r>
              <a:rPr lang="en-US" sz="5400" dirty="0" smtClean="0"/>
              <a:t>Listed: </a:t>
            </a:r>
            <a:r>
              <a:rPr lang="en-US" sz="5400" dirty="0" smtClean="0"/>
              <a:t>10% or more</a:t>
            </a:r>
            <a:endParaRPr lang="en-US" sz="5400" dirty="0" smtClean="0"/>
          </a:p>
          <a:p>
            <a:r>
              <a:rPr lang="en-US" sz="5400" dirty="0" smtClean="0"/>
              <a:t>Unlisted: any investment is FDI</a:t>
            </a:r>
            <a:endParaRPr lang="en-US" sz="5400" dirty="0"/>
          </a:p>
        </p:txBody>
      </p:sp>
      <p:sp>
        <p:nvSpPr>
          <p:cNvPr id="8" name="Content Placeholder 7"/>
          <p:cNvSpPr>
            <a:spLocks noGrp="1"/>
          </p:cNvSpPr>
          <p:nvPr>
            <p:ph sz="quarter" idx="4"/>
          </p:nvPr>
        </p:nvSpPr>
        <p:spPr/>
        <p:txBody>
          <a:bodyPr/>
          <a:lstStyle/>
          <a:p>
            <a:r>
              <a:rPr lang="en-US" sz="5400" dirty="0" smtClean="0"/>
              <a:t>Any Public ltd. company: </a:t>
            </a:r>
            <a:r>
              <a:rPr lang="en-US" sz="5400" dirty="0" smtClean="0"/>
              <a:t>below 10</a:t>
            </a:r>
            <a:r>
              <a:rPr lang="en-US" sz="5400" dirty="0" smtClean="0"/>
              <a:t>%</a:t>
            </a:r>
            <a:endParaRPr lang="en-US" sz="5400" dirty="0"/>
          </a:p>
        </p:txBody>
      </p:sp>
      <p:sp>
        <p:nvSpPr>
          <p:cNvPr id="9" name="Text Placeholder 8"/>
          <p:cNvSpPr>
            <a:spLocks noGrp="1"/>
          </p:cNvSpPr>
          <p:nvPr>
            <p:ph type="body" idx="13"/>
          </p:nvPr>
        </p:nvSpPr>
        <p:spPr/>
        <p:txBody>
          <a:bodyPr/>
          <a:lstStyle/>
          <a:p>
            <a:r>
              <a:rPr lang="en-US" sz="5400" dirty="0" smtClean="0">
                <a:latin typeface="Franklin Gothic Demi Cond" panose="020B0706030402020204" pitchFamily="34" charset="0"/>
              </a:rPr>
              <a:t>FII / FPI</a:t>
            </a:r>
            <a:endParaRPr lang="en-US" sz="5400" dirty="0">
              <a:latin typeface="Franklin Gothic Demi Cond" panose="020B0706030402020204" pitchFamily="34"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8480" y="5115516"/>
            <a:ext cx="2286000" cy="171450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4480" y="5115516"/>
            <a:ext cx="1747520" cy="1742484"/>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8" y="5434603"/>
            <a:ext cx="4248150" cy="1076325"/>
          </a:xfrm>
          <a:prstGeom prst="rect">
            <a:avLst/>
          </a:prstGeom>
        </p:spPr>
      </p:pic>
    </p:spTree>
    <p:extLst>
      <p:ext uri="{BB962C8B-B14F-4D97-AF65-F5344CB8AC3E}">
        <p14:creationId xmlns:p14="http://schemas.microsoft.com/office/powerpoint/2010/main" val="88740549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sz="6000" dirty="0" smtClean="0">
                <a:latin typeface="Franklin Gothic Demi Cond" panose="020B0706030402020204" pitchFamily="34" charset="0"/>
              </a:rPr>
              <a:t>FDI</a:t>
            </a:r>
            <a:endParaRPr lang="en-US" sz="6000" dirty="0">
              <a:latin typeface="Franklin Gothic Demi Cond" panose="020B0706030402020204" pitchFamily="34" charset="0"/>
            </a:endParaRPr>
          </a:p>
        </p:txBody>
      </p:sp>
      <p:sp>
        <p:nvSpPr>
          <p:cNvPr id="7" name="Content Placeholder 6"/>
          <p:cNvSpPr>
            <a:spLocks noGrp="1"/>
          </p:cNvSpPr>
          <p:nvPr>
            <p:ph sz="half" idx="2"/>
          </p:nvPr>
        </p:nvSpPr>
        <p:spPr/>
        <p:txBody>
          <a:bodyPr/>
          <a:lstStyle/>
          <a:p>
            <a:r>
              <a:rPr lang="en-US" sz="5400" dirty="0" err="1" smtClean="0"/>
              <a:t>Sectoral</a:t>
            </a:r>
            <a:r>
              <a:rPr lang="en-US" sz="5400" dirty="0" smtClean="0"/>
              <a:t> cap: 49% insurance; 74% in private banks</a:t>
            </a:r>
          </a:p>
        </p:txBody>
      </p:sp>
      <p:sp>
        <p:nvSpPr>
          <p:cNvPr id="8" name="Content Placeholder 7"/>
          <p:cNvSpPr>
            <a:spLocks noGrp="1"/>
          </p:cNvSpPr>
          <p:nvPr>
            <p:ph sz="quarter" idx="4"/>
          </p:nvPr>
        </p:nvSpPr>
        <p:spPr/>
        <p:txBody>
          <a:bodyPr/>
          <a:lstStyle/>
          <a:p>
            <a:r>
              <a:rPr lang="en-US" sz="5400" dirty="0" smtClean="0"/>
              <a:t>If public listed then anyone can purchase </a:t>
            </a:r>
            <a:r>
              <a:rPr lang="en-US" sz="5400" dirty="0" smtClean="0"/>
              <a:t>below 10</a:t>
            </a:r>
            <a:r>
              <a:rPr lang="en-US" sz="5400" dirty="0" smtClean="0"/>
              <a:t>%</a:t>
            </a:r>
            <a:endParaRPr lang="en-US" sz="5400" dirty="0"/>
          </a:p>
        </p:txBody>
      </p:sp>
      <p:sp>
        <p:nvSpPr>
          <p:cNvPr id="9" name="Text Placeholder 8"/>
          <p:cNvSpPr>
            <a:spLocks noGrp="1"/>
          </p:cNvSpPr>
          <p:nvPr>
            <p:ph type="body" idx="13"/>
          </p:nvPr>
        </p:nvSpPr>
        <p:spPr/>
        <p:txBody>
          <a:bodyPr/>
          <a:lstStyle/>
          <a:p>
            <a:r>
              <a:rPr lang="en-US" sz="5400" dirty="0" smtClean="0">
                <a:latin typeface="Franklin Gothic Demi Cond" panose="020B0706030402020204" pitchFamily="34" charset="0"/>
              </a:rPr>
              <a:t>FII / FPI</a:t>
            </a:r>
            <a:endParaRPr lang="en-US" sz="5400" dirty="0">
              <a:latin typeface="Franklin Gothic Demi Cond" panose="020B0706030402020204" pitchFamily="34"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8480" y="5115516"/>
            <a:ext cx="2286000" cy="171450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4480" y="5115516"/>
            <a:ext cx="1747520" cy="1742484"/>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8" y="5434603"/>
            <a:ext cx="4248150" cy="1076325"/>
          </a:xfrm>
          <a:prstGeom prst="rect">
            <a:avLst/>
          </a:prstGeom>
        </p:spPr>
      </p:pic>
    </p:spTree>
    <p:extLst>
      <p:ext uri="{BB962C8B-B14F-4D97-AF65-F5344CB8AC3E}">
        <p14:creationId xmlns:p14="http://schemas.microsoft.com/office/powerpoint/2010/main" val="145362189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sz="6000" dirty="0" smtClean="0">
                <a:latin typeface="Franklin Gothic Demi Cond" panose="020B0706030402020204" pitchFamily="34" charset="0"/>
              </a:rPr>
              <a:t>FDI</a:t>
            </a:r>
            <a:endParaRPr lang="en-US" sz="6000" dirty="0">
              <a:latin typeface="Franklin Gothic Demi Cond" panose="020B0706030402020204" pitchFamily="34" charset="0"/>
            </a:endParaRPr>
          </a:p>
        </p:txBody>
      </p:sp>
      <p:sp>
        <p:nvSpPr>
          <p:cNvPr id="7" name="Content Placeholder 6"/>
          <p:cNvSpPr>
            <a:spLocks noGrp="1"/>
          </p:cNvSpPr>
          <p:nvPr>
            <p:ph sz="half" idx="2"/>
          </p:nvPr>
        </p:nvSpPr>
        <p:spPr/>
        <p:txBody>
          <a:bodyPr/>
          <a:lstStyle/>
          <a:p>
            <a:r>
              <a:rPr lang="en-US" sz="5400" dirty="0" smtClean="0"/>
              <a:t>Only one category “FDI”</a:t>
            </a:r>
            <a:endParaRPr lang="en-US" sz="5400" dirty="0"/>
          </a:p>
        </p:txBody>
      </p:sp>
      <p:sp>
        <p:nvSpPr>
          <p:cNvPr id="8" name="Content Placeholder 7"/>
          <p:cNvSpPr>
            <a:spLocks noGrp="1"/>
          </p:cNvSpPr>
          <p:nvPr>
            <p:ph sz="quarter" idx="4"/>
          </p:nvPr>
        </p:nvSpPr>
        <p:spPr/>
        <p:txBody>
          <a:bodyPr/>
          <a:lstStyle/>
          <a:p>
            <a:r>
              <a:rPr lang="en-US" sz="5400" dirty="0" smtClean="0"/>
              <a:t>Earlier sub-categories: FII, </a:t>
            </a:r>
            <a:r>
              <a:rPr lang="en-US" sz="5400" dirty="0" smtClean="0"/>
              <a:t>QFI</a:t>
            </a:r>
          </a:p>
          <a:p>
            <a:r>
              <a:rPr lang="en-US" sz="5400" dirty="0" smtClean="0"/>
              <a:t>SEBI: FPI</a:t>
            </a:r>
          </a:p>
          <a:p>
            <a:r>
              <a:rPr lang="en-US" sz="5400" dirty="0" smtClean="0"/>
              <a:t>RBI: </a:t>
            </a:r>
            <a:r>
              <a:rPr lang="en-US" sz="5400" dirty="0" err="1" smtClean="0"/>
              <a:t>ReFPI</a:t>
            </a:r>
            <a:endParaRPr lang="en-US" sz="5400" dirty="0"/>
          </a:p>
        </p:txBody>
      </p:sp>
      <p:sp>
        <p:nvSpPr>
          <p:cNvPr id="9" name="Text Placeholder 8"/>
          <p:cNvSpPr>
            <a:spLocks noGrp="1"/>
          </p:cNvSpPr>
          <p:nvPr>
            <p:ph type="body" idx="13"/>
          </p:nvPr>
        </p:nvSpPr>
        <p:spPr/>
        <p:txBody>
          <a:bodyPr/>
          <a:lstStyle/>
          <a:p>
            <a:r>
              <a:rPr lang="en-US" sz="5400" dirty="0" smtClean="0">
                <a:latin typeface="Franklin Gothic Demi Cond" panose="020B0706030402020204" pitchFamily="34" charset="0"/>
              </a:rPr>
              <a:t>FII / FPI</a:t>
            </a:r>
            <a:endParaRPr lang="en-US" sz="5400" dirty="0">
              <a:latin typeface="Franklin Gothic Demi Cond" panose="020B0706030402020204" pitchFamily="34"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8480" y="5115516"/>
            <a:ext cx="2286000" cy="171450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4480" y="5115516"/>
            <a:ext cx="1747520" cy="1742484"/>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8" y="5434603"/>
            <a:ext cx="4248150" cy="1076325"/>
          </a:xfrm>
          <a:prstGeom prst="rect">
            <a:avLst/>
          </a:prstGeom>
        </p:spPr>
      </p:pic>
    </p:spTree>
    <p:extLst>
      <p:ext uri="{BB962C8B-B14F-4D97-AF65-F5344CB8AC3E}">
        <p14:creationId xmlns:p14="http://schemas.microsoft.com/office/powerpoint/2010/main" val="142734895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sz="6000" dirty="0" smtClean="0">
                <a:latin typeface="Franklin Gothic Demi Cond" panose="020B0706030402020204" pitchFamily="34" charset="0"/>
              </a:rPr>
              <a:t>FDI</a:t>
            </a:r>
            <a:endParaRPr lang="en-US" sz="6000" dirty="0">
              <a:latin typeface="Franklin Gothic Demi Cond" panose="020B0706030402020204" pitchFamily="34" charset="0"/>
            </a:endParaRPr>
          </a:p>
        </p:txBody>
      </p:sp>
      <p:sp>
        <p:nvSpPr>
          <p:cNvPr id="7" name="Content Placeholder 6"/>
          <p:cNvSpPr>
            <a:spLocks noGrp="1"/>
          </p:cNvSpPr>
          <p:nvPr>
            <p:ph sz="half" idx="2"/>
          </p:nvPr>
        </p:nvSpPr>
        <p:spPr/>
        <p:txBody>
          <a:bodyPr/>
          <a:lstStyle/>
          <a:p>
            <a:r>
              <a:rPr lang="en-US" sz="5400" dirty="0" smtClean="0"/>
              <a:t>NRI- further deliberation</a:t>
            </a:r>
            <a:r>
              <a:rPr lang="en-US" sz="5400" dirty="0" smtClean="0"/>
              <a:t>, said </a:t>
            </a:r>
            <a:r>
              <a:rPr lang="en-US" sz="5400" dirty="0" err="1" smtClean="0"/>
              <a:t>Mayaram</a:t>
            </a:r>
            <a:endParaRPr lang="en-US" sz="5400" dirty="0"/>
          </a:p>
        </p:txBody>
      </p:sp>
      <p:sp>
        <p:nvSpPr>
          <p:cNvPr id="8" name="Content Placeholder 7"/>
          <p:cNvSpPr>
            <a:spLocks noGrp="1"/>
          </p:cNvSpPr>
          <p:nvPr>
            <p:ph sz="quarter" idx="4"/>
          </p:nvPr>
        </p:nvSpPr>
        <p:spPr/>
        <p:txBody>
          <a:bodyPr/>
          <a:lstStyle/>
          <a:p>
            <a:r>
              <a:rPr lang="en-US" sz="5400" dirty="0" smtClean="0"/>
              <a:t>NRI investment not counted</a:t>
            </a:r>
            <a:endParaRPr lang="en-US" sz="5400" dirty="0"/>
          </a:p>
        </p:txBody>
      </p:sp>
      <p:sp>
        <p:nvSpPr>
          <p:cNvPr id="9" name="Text Placeholder 8"/>
          <p:cNvSpPr>
            <a:spLocks noGrp="1"/>
          </p:cNvSpPr>
          <p:nvPr>
            <p:ph type="body" idx="13"/>
          </p:nvPr>
        </p:nvSpPr>
        <p:spPr/>
        <p:txBody>
          <a:bodyPr/>
          <a:lstStyle/>
          <a:p>
            <a:r>
              <a:rPr lang="en-US" sz="5400" dirty="0" smtClean="0">
                <a:latin typeface="Franklin Gothic Demi Cond" panose="020B0706030402020204" pitchFamily="34" charset="0"/>
              </a:rPr>
              <a:t>FII / FPI</a:t>
            </a:r>
            <a:endParaRPr lang="en-US" sz="5400" dirty="0">
              <a:latin typeface="Franklin Gothic Demi Cond" panose="020B0706030402020204" pitchFamily="34"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8480" y="5115516"/>
            <a:ext cx="2286000" cy="171450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4480" y="5115516"/>
            <a:ext cx="1747520" cy="1742484"/>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8" y="5434603"/>
            <a:ext cx="4248150" cy="1076325"/>
          </a:xfrm>
          <a:prstGeom prst="rect">
            <a:avLst/>
          </a:prstGeom>
        </p:spPr>
      </p:pic>
    </p:spTree>
    <p:extLst>
      <p:ext uri="{BB962C8B-B14F-4D97-AF65-F5344CB8AC3E}">
        <p14:creationId xmlns:p14="http://schemas.microsoft.com/office/powerpoint/2010/main" val="407934523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sz="6000" dirty="0" smtClean="0">
                <a:latin typeface="Franklin Gothic Demi Cond" panose="020B0706030402020204" pitchFamily="34" charset="0"/>
              </a:rPr>
              <a:t>FDI</a:t>
            </a:r>
            <a:endParaRPr lang="en-US" sz="6000" dirty="0">
              <a:latin typeface="Franklin Gothic Demi Cond" panose="020B0706030402020204" pitchFamily="34" charset="0"/>
            </a:endParaRPr>
          </a:p>
        </p:txBody>
      </p:sp>
      <p:sp>
        <p:nvSpPr>
          <p:cNvPr id="7" name="Content Placeholder 6"/>
          <p:cNvSpPr>
            <a:spLocks noGrp="1"/>
          </p:cNvSpPr>
          <p:nvPr>
            <p:ph sz="half" idx="2"/>
          </p:nvPr>
        </p:nvSpPr>
        <p:spPr>
          <a:xfrm>
            <a:off x="314960" y="1233488"/>
            <a:ext cx="5682615" cy="4977872"/>
          </a:xfrm>
        </p:spPr>
        <p:txBody>
          <a:bodyPr>
            <a:normAutofit fontScale="92500" lnSpcReduction="10000"/>
          </a:bodyPr>
          <a:lstStyle/>
          <a:p>
            <a:r>
              <a:rPr lang="en-US" sz="5400" dirty="0" smtClean="0"/>
              <a:t>FDI applies to Equity finance only.</a:t>
            </a:r>
          </a:p>
          <a:p>
            <a:r>
              <a:rPr lang="en-US" sz="5400" dirty="0" smtClean="0"/>
              <a:t>Debenture…No</a:t>
            </a:r>
          </a:p>
          <a:p>
            <a:r>
              <a:rPr lang="en-US" sz="5400" dirty="0" smtClean="0"/>
              <a:t>Fully convertible debenture…yes</a:t>
            </a:r>
          </a:p>
          <a:p>
            <a:r>
              <a:rPr lang="en-US" sz="5400" dirty="0" smtClean="0"/>
              <a:t>G-Sec / T-Bill: NO (Debt instruments)</a:t>
            </a:r>
          </a:p>
        </p:txBody>
      </p:sp>
      <p:sp>
        <p:nvSpPr>
          <p:cNvPr id="8" name="Content Placeholder 7"/>
          <p:cNvSpPr>
            <a:spLocks noGrp="1"/>
          </p:cNvSpPr>
          <p:nvPr>
            <p:ph sz="quarter" idx="4"/>
          </p:nvPr>
        </p:nvSpPr>
        <p:spPr/>
        <p:txBody>
          <a:bodyPr>
            <a:normAutofit fontScale="92500"/>
          </a:bodyPr>
          <a:lstStyle/>
          <a:p>
            <a:r>
              <a:rPr lang="en-US" sz="5400" dirty="0" smtClean="0"/>
              <a:t>Both debt and equity</a:t>
            </a:r>
          </a:p>
          <a:p>
            <a:r>
              <a:rPr lang="en-US" sz="5400" dirty="0" smtClean="0"/>
              <a:t>But can’t buy T-Bill</a:t>
            </a:r>
          </a:p>
          <a:p>
            <a:r>
              <a:rPr lang="en-US" sz="5400" dirty="0" smtClean="0"/>
              <a:t>G-Sec: 30 billion</a:t>
            </a:r>
          </a:p>
          <a:p>
            <a:r>
              <a:rPr lang="en-US" sz="5400" dirty="0" smtClean="0"/>
              <a:t>Corporate bonds: 51 billion</a:t>
            </a:r>
            <a:endParaRPr lang="en-US" sz="5400" dirty="0"/>
          </a:p>
        </p:txBody>
      </p:sp>
      <p:sp>
        <p:nvSpPr>
          <p:cNvPr id="9" name="Text Placeholder 8"/>
          <p:cNvSpPr>
            <a:spLocks noGrp="1"/>
          </p:cNvSpPr>
          <p:nvPr>
            <p:ph type="body" idx="13"/>
          </p:nvPr>
        </p:nvSpPr>
        <p:spPr/>
        <p:txBody>
          <a:bodyPr/>
          <a:lstStyle/>
          <a:p>
            <a:r>
              <a:rPr lang="en-US" sz="5400" dirty="0" smtClean="0">
                <a:latin typeface="Franklin Gothic Demi Cond" panose="020B0706030402020204" pitchFamily="34" charset="0"/>
              </a:rPr>
              <a:t>FII / FPI</a:t>
            </a:r>
            <a:endParaRPr lang="en-US" sz="5400" dirty="0">
              <a:latin typeface="Franklin Gothic Demi Cond" panose="020B0706030402020204" pitchFamily="34"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9402" y="5728638"/>
            <a:ext cx="1509972" cy="1132479"/>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59374" y="5728638"/>
            <a:ext cx="1132626" cy="1129362"/>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967337"/>
            <a:ext cx="3515360" cy="890663"/>
          </a:xfrm>
          <a:prstGeom prst="rect">
            <a:avLst/>
          </a:prstGeom>
        </p:spPr>
      </p:pic>
    </p:spTree>
    <p:extLst>
      <p:ext uri="{BB962C8B-B14F-4D97-AF65-F5344CB8AC3E}">
        <p14:creationId xmlns:p14="http://schemas.microsoft.com/office/powerpoint/2010/main" val="316351588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sz="6000" dirty="0" smtClean="0">
                <a:latin typeface="Franklin Gothic Demi Cond" panose="020B0706030402020204" pitchFamily="34" charset="0"/>
              </a:rPr>
              <a:t>FDI</a:t>
            </a:r>
            <a:endParaRPr lang="en-US" sz="6000" dirty="0">
              <a:latin typeface="Franklin Gothic Demi Cond" panose="020B0706030402020204" pitchFamily="34" charset="0"/>
            </a:endParaRPr>
          </a:p>
        </p:txBody>
      </p:sp>
      <p:sp>
        <p:nvSpPr>
          <p:cNvPr id="7" name="Content Placeholder 6"/>
          <p:cNvSpPr>
            <a:spLocks noGrp="1"/>
          </p:cNvSpPr>
          <p:nvPr>
            <p:ph sz="half" idx="2"/>
          </p:nvPr>
        </p:nvSpPr>
        <p:spPr/>
        <p:txBody>
          <a:bodyPr/>
          <a:lstStyle/>
          <a:p>
            <a:r>
              <a:rPr lang="en-US" sz="5400" dirty="0" smtClean="0"/>
              <a:t>RBI (FEMA)</a:t>
            </a:r>
          </a:p>
          <a:p>
            <a:r>
              <a:rPr lang="en-US" sz="5400" dirty="0" smtClean="0"/>
              <a:t>FIPB</a:t>
            </a:r>
          </a:p>
          <a:p>
            <a:r>
              <a:rPr lang="en-US" sz="5400" dirty="0"/>
              <a:t>Companies required to disclose</a:t>
            </a:r>
          </a:p>
          <a:p>
            <a:endParaRPr lang="en-US" sz="5400" dirty="0"/>
          </a:p>
        </p:txBody>
      </p:sp>
      <p:sp>
        <p:nvSpPr>
          <p:cNvPr id="8" name="Content Placeholder 7"/>
          <p:cNvSpPr>
            <a:spLocks noGrp="1"/>
          </p:cNvSpPr>
          <p:nvPr>
            <p:ph sz="quarter" idx="4"/>
          </p:nvPr>
        </p:nvSpPr>
        <p:spPr/>
        <p:txBody>
          <a:bodyPr/>
          <a:lstStyle/>
          <a:p>
            <a:r>
              <a:rPr lang="en-US" sz="5400" dirty="0" smtClean="0"/>
              <a:t>Individual: SEBI</a:t>
            </a:r>
          </a:p>
          <a:p>
            <a:r>
              <a:rPr lang="en-US" sz="5400" dirty="0" smtClean="0"/>
              <a:t>Aggregate: RBI</a:t>
            </a:r>
          </a:p>
          <a:p>
            <a:r>
              <a:rPr lang="en-US" sz="5400" dirty="0" smtClean="0"/>
              <a:t>Companies required to disclose</a:t>
            </a:r>
            <a:endParaRPr lang="en-US" sz="5400" dirty="0"/>
          </a:p>
        </p:txBody>
      </p:sp>
      <p:sp>
        <p:nvSpPr>
          <p:cNvPr id="9" name="Text Placeholder 8"/>
          <p:cNvSpPr>
            <a:spLocks noGrp="1"/>
          </p:cNvSpPr>
          <p:nvPr>
            <p:ph type="body" idx="13"/>
          </p:nvPr>
        </p:nvSpPr>
        <p:spPr/>
        <p:txBody>
          <a:bodyPr/>
          <a:lstStyle/>
          <a:p>
            <a:r>
              <a:rPr lang="en-US" sz="5400" dirty="0" smtClean="0">
                <a:latin typeface="Franklin Gothic Demi Cond" panose="020B0706030402020204" pitchFamily="34" charset="0"/>
              </a:rPr>
              <a:t>FII / FPI</a:t>
            </a:r>
            <a:endParaRPr lang="en-US" sz="5400" dirty="0">
              <a:latin typeface="Franklin Gothic Demi Cond" panose="020B0706030402020204" pitchFamily="34"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8480" y="5158379"/>
            <a:ext cx="2286000" cy="171450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4480" y="5115516"/>
            <a:ext cx="1747520" cy="1742484"/>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64187"/>
            <a:ext cx="4248150" cy="1076325"/>
          </a:xfrm>
          <a:prstGeom prst="rect">
            <a:avLst/>
          </a:prstGeom>
        </p:spPr>
      </p:pic>
    </p:spTree>
    <p:extLst>
      <p:ext uri="{BB962C8B-B14F-4D97-AF65-F5344CB8AC3E}">
        <p14:creationId xmlns:p14="http://schemas.microsoft.com/office/powerpoint/2010/main" val="408554394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Capital Account: Foreign investment</a:t>
            </a:r>
            <a:endParaRPr lang="en-US" dirty="0"/>
          </a:p>
        </p:txBody>
      </p:sp>
      <p:pic>
        <p:nvPicPr>
          <p:cNvPr id="4" name="Content Placeholder 3"/>
          <p:cNvPicPr>
            <a:picLocks noGrp="1" noChangeAspect="1"/>
          </p:cNvPicPr>
          <p:nvPr>
            <p:ph idx="1"/>
          </p:nvPr>
        </p:nvPicPr>
        <p:blipFill>
          <a:blip r:embed="rId2"/>
          <a:stretch>
            <a:fillRect/>
          </a:stretch>
        </p:blipFill>
        <p:spPr>
          <a:xfrm>
            <a:off x="838199" y="795523"/>
            <a:ext cx="10521901" cy="3939037"/>
          </a:xfrm>
          <a:prstGeom prst="rect">
            <a:avLst/>
          </a:prstGeom>
        </p:spPr>
      </p:pic>
    </p:spTree>
    <p:extLst>
      <p:ext uri="{BB962C8B-B14F-4D97-AF65-F5344CB8AC3E}">
        <p14:creationId xmlns:p14="http://schemas.microsoft.com/office/powerpoint/2010/main" val="224229184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1480" y="483276"/>
            <a:ext cx="11332464" cy="5522317"/>
          </a:xfrm>
          <a:prstGeom prst="rect">
            <a:avLst/>
          </a:prstGeom>
        </p:spPr>
      </p:pic>
      <p:sp>
        <p:nvSpPr>
          <p:cNvPr id="3" name="TextBox 2"/>
          <p:cNvSpPr txBox="1"/>
          <p:nvPr/>
        </p:nvSpPr>
        <p:spPr>
          <a:xfrm>
            <a:off x="411480" y="5510531"/>
            <a:ext cx="5702808" cy="990124"/>
          </a:xfrm>
          <a:prstGeom prst="upArrowCallou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95000"/>
                    <a:lumOff val="5000"/>
                  </a:schemeClr>
                </a:solidFill>
                <a:latin typeface="Franklin Gothic Heavy" panose="020B0903020102020204" pitchFamily="34" charset="0"/>
              </a:rPr>
              <a:t>Current Account </a:t>
            </a:r>
            <a:r>
              <a:rPr lang="en-US" sz="3600" dirty="0" smtClean="0">
                <a:solidFill>
                  <a:schemeClr val="tx1">
                    <a:lumMod val="95000"/>
                    <a:lumOff val="5000"/>
                  </a:schemeClr>
                </a:solidFill>
                <a:latin typeface="Franklin Gothic Heavy" panose="020B0903020102020204" pitchFamily="34" charset="0"/>
              </a:rPr>
              <a:t>Deficit</a:t>
            </a:r>
            <a:endParaRPr lang="en-US" sz="3600" dirty="0">
              <a:solidFill>
                <a:schemeClr val="tx1">
                  <a:lumMod val="95000"/>
                  <a:lumOff val="5000"/>
                </a:schemeClr>
              </a:solidFill>
              <a:latin typeface="Franklin Gothic Heavy" panose="020B0903020102020204" pitchFamily="34" charset="0"/>
            </a:endParaRPr>
          </a:p>
        </p:txBody>
      </p:sp>
      <p:pic>
        <p:nvPicPr>
          <p:cNvPr id="4" name="Picture 3"/>
          <p:cNvPicPr>
            <a:picLocks noChangeAspect="1"/>
          </p:cNvPicPr>
          <p:nvPr/>
        </p:nvPicPr>
        <p:blipFill>
          <a:blip r:embed="rId3"/>
          <a:stretch>
            <a:fillRect/>
          </a:stretch>
        </p:blipFill>
        <p:spPr>
          <a:xfrm>
            <a:off x="4995905" y="1061122"/>
            <a:ext cx="3507763" cy="1094720"/>
          </a:xfrm>
          <a:prstGeom prst="rect">
            <a:avLst/>
          </a:prstGeom>
        </p:spPr>
      </p:pic>
      <p:sp>
        <p:nvSpPr>
          <p:cNvPr id="5" name="Down Arrow 4"/>
          <p:cNvSpPr/>
          <p:nvPr/>
        </p:nvSpPr>
        <p:spPr>
          <a:xfrm rot="13873128">
            <a:off x="6347262" y="4465151"/>
            <a:ext cx="1239566" cy="2090761"/>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vert="vert" rtlCol="0" anchor="ctr"/>
          <a:lstStyle/>
          <a:p>
            <a:pPr algn="ctr"/>
            <a:r>
              <a:rPr lang="en-US" sz="2400" dirty="0" smtClean="0">
                <a:latin typeface="Arial Black" panose="020B0A04020102020204" pitchFamily="34" charset="0"/>
              </a:rPr>
              <a:t>SURPLUS</a:t>
            </a:r>
            <a:endParaRPr lang="en-US" sz="2400" dirty="0">
              <a:latin typeface="Arial Black" panose="020B0A04020102020204" pitchFamily="34" charset="0"/>
            </a:endParaRPr>
          </a:p>
        </p:txBody>
      </p:sp>
      <p:sp>
        <p:nvSpPr>
          <p:cNvPr id="6" name="Down Arrow 5"/>
          <p:cNvSpPr/>
          <p:nvPr/>
        </p:nvSpPr>
        <p:spPr>
          <a:xfrm rot="13873128">
            <a:off x="7170222" y="4759791"/>
            <a:ext cx="1239566" cy="2090761"/>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vert="vert" rtlCol="0" anchor="ctr"/>
          <a:lstStyle/>
          <a:p>
            <a:pPr algn="ctr"/>
            <a:r>
              <a:rPr lang="en-US" sz="2400" dirty="0" smtClean="0">
                <a:latin typeface="Arial Black" panose="020B0A04020102020204" pitchFamily="34" charset="0"/>
              </a:rPr>
              <a:t>SURPLUS</a:t>
            </a:r>
            <a:endParaRPr lang="en-US" sz="2400" dirty="0">
              <a:latin typeface="Arial Black" panose="020B0A04020102020204" pitchFamily="34" charset="0"/>
            </a:endParaRPr>
          </a:p>
        </p:txBody>
      </p:sp>
      <p:sp>
        <p:nvSpPr>
          <p:cNvPr id="7" name="Down Arrow 6"/>
          <p:cNvSpPr/>
          <p:nvPr/>
        </p:nvSpPr>
        <p:spPr>
          <a:xfrm rot="13873128">
            <a:off x="9883948" y="4674700"/>
            <a:ext cx="1239566" cy="2090761"/>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vert="vert" rtlCol="0" anchor="ctr"/>
          <a:lstStyle/>
          <a:p>
            <a:pPr algn="ctr"/>
            <a:r>
              <a:rPr lang="en-US" sz="2400" dirty="0" smtClean="0">
                <a:latin typeface="Arial Black" panose="020B0A04020102020204" pitchFamily="34" charset="0"/>
              </a:rPr>
              <a:t>SURPLUS</a:t>
            </a:r>
            <a:endParaRPr lang="en-US" sz="2400" dirty="0">
              <a:latin typeface="Arial Black" panose="020B0A04020102020204" pitchFamily="34" charset="0"/>
            </a:endParaRPr>
          </a:p>
        </p:txBody>
      </p:sp>
    </p:spTree>
    <p:extLst>
      <p:ext uri="{BB962C8B-B14F-4D97-AF65-F5344CB8AC3E}">
        <p14:creationId xmlns:p14="http://schemas.microsoft.com/office/powerpoint/2010/main" val="258489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en-US" dirty="0" smtClean="0"/>
              <a:t>Most stable</a:t>
            </a:r>
            <a:endParaRPr lang="en-US" dirty="0"/>
          </a:p>
        </p:txBody>
      </p:sp>
      <p:sp>
        <p:nvSpPr>
          <p:cNvPr id="6" name="Content Placeholder 5"/>
          <p:cNvSpPr>
            <a:spLocks noGrp="1"/>
          </p:cNvSpPr>
          <p:nvPr>
            <p:ph sz="half" idx="2"/>
          </p:nvPr>
        </p:nvSpPr>
        <p:spPr/>
        <p:txBody>
          <a:bodyPr>
            <a:noAutofit/>
          </a:bodyPr>
          <a:lstStyle/>
          <a:p>
            <a:pPr marL="914400" indent="-914400" fontAlgn="ctr">
              <a:buFont typeface="+mj-lt"/>
              <a:buAutoNum type="arabicPeriod"/>
            </a:pPr>
            <a:r>
              <a:rPr lang="en-US" sz="4800" dirty="0"/>
              <a:t>FDI</a:t>
            </a:r>
          </a:p>
          <a:p>
            <a:pPr marL="914400" indent="-914400" fontAlgn="ctr">
              <a:buFont typeface="+mj-lt"/>
              <a:buAutoNum type="arabicPeriod"/>
            </a:pPr>
            <a:r>
              <a:rPr lang="en-US" sz="4800" dirty="0"/>
              <a:t>External </a:t>
            </a:r>
            <a:r>
              <a:rPr lang="en-US" sz="4800" dirty="0" smtClean="0"/>
              <a:t>assistance (Soft loans)</a:t>
            </a:r>
            <a:endParaRPr lang="en-US" sz="4800" dirty="0"/>
          </a:p>
          <a:p>
            <a:pPr marL="914400" indent="-914400" fontAlgn="ctr">
              <a:buFont typeface="+mj-lt"/>
              <a:buAutoNum type="arabicPeriod"/>
            </a:pPr>
            <a:r>
              <a:rPr lang="en-US" sz="4800" dirty="0" smtClean="0"/>
              <a:t>ECB</a:t>
            </a:r>
            <a:endParaRPr lang="en-US" sz="4800" dirty="0"/>
          </a:p>
        </p:txBody>
      </p:sp>
      <p:sp>
        <p:nvSpPr>
          <p:cNvPr id="7" name="Content Placeholder 6"/>
          <p:cNvSpPr>
            <a:spLocks noGrp="1"/>
          </p:cNvSpPr>
          <p:nvPr>
            <p:ph sz="quarter" idx="4"/>
          </p:nvPr>
        </p:nvSpPr>
        <p:spPr/>
        <p:txBody>
          <a:bodyPr>
            <a:normAutofit fontScale="92500"/>
          </a:bodyPr>
          <a:lstStyle/>
          <a:p>
            <a:pPr marL="1143000" indent="-1143000" fontAlgn="ctr">
              <a:buFont typeface="+mj-lt"/>
              <a:buAutoNum type="arabicPeriod"/>
            </a:pPr>
            <a:r>
              <a:rPr lang="en-US" sz="6000" dirty="0"/>
              <a:t>FII (FPI</a:t>
            </a:r>
            <a:r>
              <a:rPr lang="en-US" sz="6000" dirty="0" smtClean="0"/>
              <a:t>)</a:t>
            </a:r>
          </a:p>
          <a:p>
            <a:pPr marL="1143000" indent="-1143000" fontAlgn="ctr">
              <a:buFont typeface="+mj-lt"/>
              <a:buAutoNum type="arabicPeriod"/>
            </a:pPr>
            <a:r>
              <a:rPr lang="en-US" sz="6000" dirty="0" smtClean="0"/>
              <a:t>FCNR  </a:t>
            </a:r>
            <a:r>
              <a:rPr lang="en-US" sz="6000" dirty="0"/>
              <a:t>Foreign Currency </a:t>
            </a:r>
            <a:r>
              <a:rPr lang="en-US" sz="6000" dirty="0" smtClean="0"/>
              <a:t>Non-Resident accounts</a:t>
            </a:r>
            <a:endParaRPr lang="en-US" sz="2800" dirty="0"/>
          </a:p>
        </p:txBody>
      </p:sp>
      <p:sp>
        <p:nvSpPr>
          <p:cNvPr id="8" name="Text Placeholder 7"/>
          <p:cNvSpPr>
            <a:spLocks noGrp="1"/>
          </p:cNvSpPr>
          <p:nvPr>
            <p:ph type="body" idx="13"/>
          </p:nvPr>
        </p:nvSpPr>
        <p:spPr/>
        <p:txBody>
          <a:bodyPr/>
          <a:lstStyle/>
          <a:p>
            <a:r>
              <a:rPr lang="en-US" dirty="0" smtClean="0"/>
              <a:t>Most volatile</a:t>
            </a:r>
            <a:endParaRPr lang="en-US" dirty="0"/>
          </a:p>
        </p:txBody>
      </p:sp>
      <p:sp>
        <p:nvSpPr>
          <p:cNvPr id="3" name="Title 2"/>
          <p:cNvSpPr>
            <a:spLocks noGrp="1"/>
          </p:cNvSpPr>
          <p:nvPr>
            <p:ph type="title"/>
          </p:nvPr>
        </p:nvSpPr>
        <p:spPr/>
        <p:txBody>
          <a:bodyPr>
            <a:normAutofit fontScale="90000"/>
          </a:bodyPr>
          <a:lstStyle/>
          <a:p>
            <a:r>
              <a:rPr lang="en-US" dirty="0" smtClean="0"/>
              <a:t>Capital Account inflow</a:t>
            </a:r>
            <a:endParaRPr lang="en-US" dirty="0"/>
          </a:p>
        </p:txBody>
      </p:sp>
    </p:spTree>
    <p:extLst>
      <p:ext uri="{BB962C8B-B14F-4D97-AF65-F5344CB8AC3E}">
        <p14:creationId xmlns:p14="http://schemas.microsoft.com/office/powerpoint/2010/main" val="135084977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1480" y="483276"/>
            <a:ext cx="11332464" cy="5522317"/>
          </a:xfrm>
          <a:prstGeom prst="rect">
            <a:avLst/>
          </a:prstGeom>
        </p:spPr>
      </p:pic>
      <p:sp>
        <p:nvSpPr>
          <p:cNvPr id="3" name="TextBox 2"/>
          <p:cNvSpPr txBox="1"/>
          <p:nvPr/>
        </p:nvSpPr>
        <p:spPr>
          <a:xfrm>
            <a:off x="411480" y="5528090"/>
            <a:ext cx="5702808" cy="990124"/>
          </a:xfrm>
          <a:prstGeom prst="upArrowCallou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95000"/>
                    <a:lumOff val="5000"/>
                  </a:schemeClr>
                </a:solidFill>
                <a:latin typeface="Franklin Gothic Heavy" panose="020B0903020102020204" pitchFamily="34" charset="0"/>
              </a:rPr>
              <a:t>Current Account </a:t>
            </a:r>
            <a:r>
              <a:rPr lang="en-US" sz="3600" dirty="0" smtClean="0">
                <a:solidFill>
                  <a:schemeClr val="tx1">
                    <a:lumMod val="95000"/>
                    <a:lumOff val="5000"/>
                  </a:schemeClr>
                </a:solidFill>
                <a:latin typeface="Franklin Gothic Heavy" panose="020B0903020102020204" pitchFamily="34" charset="0"/>
              </a:rPr>
              <a:t>deficit</a:t>
            </a:r>
            <a:endParaRPr lang="en-US" sz="3600" dirty="0">
              <a:solidFill>
                <a:schemeClr val="tx1">
                  <a:lumMod val="95000"/>
                  <a:lumOff val="5000"/>
                </a:schemeClr>
              </a:solidFill>
              <a:latin typeface="Franklin Gothic Heavy" panose="020B0903020102020204" pitchFamily="34" charset="0"/>
            </a:endParaRPr>
          </a:p>
        </p:txBody>
      </p:sp>
      <p:pic>
        <p:nvPicPr>
          <p:cNvPr id="4" name="Picture 3"/>
          <p:cNvPicPr>
            <a:picLocks noChangeAspect="1"/>
          </p:cNvPicPr>
          <p:nvPr/>
        </p:nvPicPr>
        <p:blipFill>
          <a:blip r:embed="rId3"/>
          <a:stretch>
            <a:fillRect/>
          </a:stretch>
        </p:blipFill>
        <p:spPr>
          <a:xfrm>
            <a:off x="4995905" y="1061122"/>
            <a:ext cx="3507763" cy="1094720"/>
          </a:xfrm>
          <a:prstGeom prst="rect">
            <a:avLst/>
          </a:prstGeom>
        </p:spPr>
      </p:pic>
      <p:sp>
        <p:nvSpPr>
          <p:cNvPr id="7" name="TextBox 6"/>
          <p:cNvSpPr txBox="1"/>
          <p:nvPr/>
        </p:nvSpPr>
        <p:spPr>
          <a:xfrm>
            <a:off x="6199632" y="5510531"/>
            <a:ext cx="5702808" cy="990124"/>
          </a:xfrm>
          <a:prstGeom prst="upArrowCallout">
            <a:avLst/>
          </a:prstGeom>
          <a:solidFill>
            <a:srgbClr val="00B0F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95000"/>
                    <a:lumOff val="5000"/>
                  </a:schemeClr>
                </a:solidFill>
                <a:latin typeface="Franklin Gothic Heavy" panose="020B0903020102020204" pitchFamily="34" charset="0"/>
              </a:rPr>
              <a:t>Capital Account </a:t>
            </a:r>
            <a:r>
              <a:rPr lang="en-US" sz="3600" dirty="0" smtClean="0">
                <a:solidFill>
                  <a:schemeClr val="tx1">
                    <a:lumMod val="95000"/>
                    <a:lumOff val="5000"/>
                  </a:schemeClr>
                </a:solidFill>
                <a:latin typeface="Franklin Gothic Heavy" panose="020B0903020102020204" pitchFamily="34" charset="0"/>
              </a:rPr>
              <a:t>surplus</a:t>
            </a:r>
            <a:endParaRPr lang="en-US" sz="3600" dirty="0">
              <a:solidFill>
                <a:schemeClr val="tx1">
                  <a:lumMod val="95000"/>
                  <a:lumOff val="5000"/>
                </a:schemeClr>
              </a:solidFill>
              <a:latin typeface="Franklin Gothic Heavy" panose="020B0903020102020204" pitchFamily="34" charset="0"/>
            </a:endParaRPr>
          </a:p>
        </p:txBody>
      </p:sp>
    </p:spTree>
    <p:extLst>
      <p:ext uri="{BB962C8B-B14F-4D97-AF65-F5344CB8AC3E}">
        <p14:creationId xmlns:p14="http://schemas.microsoft.com/office/powerpoint/2010/main" val="30952896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15983" y="91151"/>
            <a:ext cx="9160034" cy="6675698"/>
          </a:xfrm>
          <a:prstGeom prst="rect">
            <a:avLst/>
          </a:prstGeom>
        </p:spPr>
      </p:pic>
    </p:spTree>
    <p:extLst>
      <p:ext uri="{BB962C8B-B14F-4D97-AF65-F5344CB8AC3E}">
        <p14:creationId xmlns:p14="http://schemas.microsoft.com/office/powerpoint/2010/main" val="111967472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normAutofit/>
          </a:bodyPr>
          <a:lstStyle/>
          <a:p>
            <a:pPr marL="742950" indent="-742950">
              <a:buFont typeface="+mj-lt"/>
              <a:buAutoNum type="arabicPeriod"/>
            </a:pPr>
            <a:r>
              <a:rPr lang="en-US" sz="4400" dirty="0" smtClean="0"/>
              <a:t>Foreign </a:t>
            </a:r>
            <a:r>
              <a:rPr lang="en-US" sz="4400" dirty="0"/>
              <a:t>loans</a:t>
            </a:r>
          </a:p>
          <a:p>
            <a:pPr marL="742950" indent="-742950">
              <a:buFont typeface="+mj-lt"/>
              <a:buAutoNum type="arabicPeriod"/>
            </a:pPr>
            <a:r>
              <a:rPr lang="en-US" sz="4400" dirty="0" smtClean="0"/>
              <a:t>Foreign </a:t>
            </a:r>
            <a:r>
              <a:rPr lang="en-US" sz="4400" dirty="0"/>
              <a:t>direct investment</a:t>
            </a:r>
          </a:p>
          <a:p>
            <a:pPr marL="742950" indent="-742950">
              <a:buFont typeface="+mj-lt"/>
              <a:buAutoNum type="arabicPeriod"/>
            </a:pPr>
            <a:r>
              <a:rPr lang="en-US" sz="4400" dirty="0"/>
              <a:t>private remittances</a:t>
            </a:r>
          </a:p>
          <a:p>
            <a:pPr marL="742950" indent="-742950">
              <a:buFont typeface="+mj-lt"/>
              <a:buAutoNum type="arabicPeriod"/>
            </a:pPr>
            <a:r>
              <a:rPr lang="en-US" sz="4400" dirty="0"/>
              <a:t>portfolio investment</a:t>
            </a:r>
          </a:p>
        </p:txBody>
      </p:sp>
      <p:sp>
        <p:nvSpPr>
          <p:cNvPr id="5" name="Content Placeholder 4"/>
          <p:cNvSpPr>
            <a:spLocks noGrp="1"/>
          </p:cNvSpPr>
          <p:nvPr>
            <p:ph sz="half" idx="2"/>
          </p:nvPr>
        </p:nvSpPr>
        <p:spPr/>
        <p:txBody>
          <a:bodyPr/>
          <a:lstStyle/>
          <a:p>
            <a:pPr marL="0" indent="0">
              <a:buNone/>
            </a:pPr>
            <a:r>
              <a:rPr lang="en-US" dirty="0"/>
              <a:t>Answer choices</a:t>
            </a:r>
          </a:p>
          <a:p>
            <a:pPr marL="514350" indent="-514350">
              <a:buFont typeface="+mj-lt"/>
              <a:buAutoNum type="alphaUcPeriod"/>
            </a:pPr>
            <a:r>
              <a:rPr lang="en-US" dirty="0"/>
              <a:t>123</a:t>
            </a:r>
          </a:p>
          <a:p>
            <a:pPr marL="514350" indent="-514350">
              <a:buFont typeface="+mj-lt"/>
              <a:buAutoNum type="alphaUcPeriod"/>
            </a:pPr>
            <a:r>
              <a:rPr lang="en-US" dirty="0"/>
              <a:t>124</a:t>
            </a:r>
          </a:p>
          <a:p>
            <a:pPr marL="514350" indent="-514350">
              <a:buFont typeface="+mj-lt"/>
              <a:buAutoNum type="alphaUcPeriod"/>
            </a:pPr>
            <a:r>
              <a:rPr lang="en-US" dirty="0"/>
              <a:t>234</a:t>
            </a:r>
          </a:p>
          <a:p>
            <a:pPr marL="514350" indent="-514350">
              <a:buFont typeface="+mj-lt"/>
              <a:buAutoNum type="alphaUcPeriod"/>
            </a:pPr>
            <a:r>
              <a:rPr lang="en-US" dirty="0" smtClean="0"/>
              <a:t>134</a:t>
            </a:r>
            <a:endParaRPr lang="en-US" dirty="0"/>
          </a:p>
        </p:txBody>
      </p:sp>
      <p:sp>
        <p:nvSpPr>
          <p:cNvPr id="2" name="Title 1"/>
          <p:cNvSpPr>
            <a:spLocks noGrp="1"/>
          </p:cNvSpPr>
          <p:nvPr>
            <p:ph type="title"/>
          </p:nvPr>
        </p:nvSpPr>
        <p:spPr/>
        <p:txBody>
          <a:bodyPr>
            <a:noAutofit/>
          </a:bodyPr>
          <a:lstStyle/>
          <a:p>
            <a:r>
              <a:rPr lang="en-US" sz="3200" dirty="0" smtClean="0"/>
              <a:t>MCQ </a:t>
            </a:r>
            <a:r>
              <a:rPr lang="en-US" sz="3200" dirty="0"/>
              <a:t>2013: find </a:t>
            </a:r>
            <a:r>
              <a:rPr lang="en-US" sz="3200" dirty="0" smtClean="0"/>
              <a:t>components of capital </a:t>
            </a:r>
            <a:r>
              <a:rPr lang="en-US" sz="3200" dirty="0"/>
              <a:t>account</a:t>
            </a:r>
            <a:r>
              <a:rPr lang="en-US" sz="3200" dirty="0" smtClean="0"/>
              <a:t>?</a:t>
            </a:r>
            <a:endParaRPr lang="en-US" sz="3200" dirty="0"/>
          </a:p>
        </p:txBody>
      </p:sp>
    </p:spTree>
    <p:extLst>
      <p:ext uri="{BB962C8B-B14F-4D97-AF65-F5344CB8AC3E}">
        <p14:creationId xmlns:p14="http://schemas.microsoft.com/office/powerpoint/2010/main" val="423157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11480" y="483276"/>
            <a:ext cx="11332464" cy="5522317"/>
          </a:xfrm>
          <a:prstGeom prst="rect">
            <a:avLst/>
          </a:prstGeom>
        </p:spPr>
      </p:pic>
      <p:sp>
        <p:nvSpPr>
          <p:cNvPr id="3" name="Right Arrow 2"/>
          <p:cNvSpPr/>
          <p:nvPr/>
        </p:nvSpPr>
        <p:spPr>
          <a:xfrm>
            <a:off x="411480" y="483276"/>
            <a:ext cx="2286000" cy="129396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Franklin Gothic Demi" panose="020B0703020102020204" pitchFamily="34" charset="0"/>
              </a:rPr>
              <a:t>Short term,</a:t>
            </a:r>
          </a:p>
          <a:p>
            <a:pPr algn="ctr"/>
            <a:r>
              <a:rPr lang="en-US" dirty="0" smtClean="0">
                <a:latin typeface="Franklin Gothic Demi" panose="020B0703020102020204" pitchFamily="34" charset="0"/>
              </a:rPr>
              <a:t>Doesn’t go back</a:t>
            </a:r>
            <a:endParaRPr lang="en-US" dirty="0">
              <a:latin typeface="Franklin Gothic Demi" panose="020B0703020102020204" pitchFamily="34" charset="0"/>
            </a:endParaRPr>
          </a:p>
        </p:txBody>
      </p:sp>
      <p:sp>
        <p:nvSpPr>
          <p:cNvPr id="6" name="Left Arrow 5"/>
          <p:cNvSpPr/>
          <p:nvPr/>
        </p:nvSpPr>
        <p:spPr>
          <a:xfrm>
            <a:off x="9388933" y="131122"/>
            <a:ext cx="2355011" cy="129396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Franklin Gothic Demi" panose="020B0703020102020204" pitchFamily="34" charset="0"/>
              </a:rPr>
              <a:t>Short | Long</a:t>
            </a:r>
          </a:p>
          <a:p>
            <a:pPr algn="ctr"/>
            <a:r>
              <a:rPr lang="en-US" dirty="0" smtClean="0">
                <a:latin typeface="Franklin Gothic Demi" panose="020B0703020102020204" pitchFamily="34" charset="0"/>
              </a:rPr>
              <a:t>Goes back.</a:t>
            </a:r>
            <a:endParaRPr lang="en-US" dirty="0">
              <a:latin typeface="Franklin Gothic Demi" panose="020B0703020102020204" pitchFamily="34" charset="0"/>
            </a:endParaRPr>
          </a:p>
        </p:txBody>
      </p:sp>
    </p:spTree>
    <p:extLst>
      <p:ext uri="{BB962C8B-B14F-4D97-AF65-F5344CB8AC3E}">
        <p14:creationId xmlns:p14="http://schemas.microsoft.com/office/powerpoint/2010/main" val="413311512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normAutofit/>
          </a:bodyPr>
          <a:lstStyle/>
          <a:p>
            <a:pPr marL="514350" indent="-514350">
              <a:buFont typeface="+mj-lt"/>
              <a:buAutoNum type="arabicPeriod"/>
            </a:pPr>
            <a:r>
              <a:rPr lang="en-US" dirty="0" smtClean="0"/>
              <a:t>Foreign </a:t>
            </a:r>
            <a:r>
              <a:rPr lang="en-US" dirty="0"/>
              <a:t>loans</a:t>
            </a:r>
          </a:p>
          <a:p>
            <a:pPr marL="514350" indent="-514350">
              <a:buFont typeface="+mj-lt"/>
              <a:buAutoNum type="arabicPeriod"/>
            </a:pPr>
            <a:r>
              <a:rPr lang="en-US" dirty="0"/>
              <a:t>foreign direct investment</a:t>
            </a:r>
          </a:p>
          <a:p>
            <a:pPr marL="514350" indent="-514350">
              <a:buFont typeface="+mj-lt"/>
              <a:buAutoNum type="arabicPeriod"/>
            </a:pPr>
            <a:r>
              <a:rPr lang="en-US" strike="sngStrike" dirty="0">
                <a:solidFill>
                  <a:srgbClr val="FFC000"/>
                </a:solidFill>
              </a:rPr>
              <a:t>private remittances</a:t>
            </a:r>
          </a:p>
          <a:p>
            <a:pPr marL="514350" indent="-514350">
              <a:buFont typeface="+mj-lt"/>
              <a:buAutoNum type="arabicPeriod"/>
            </a:pPr>
            <a:r>
              <a:rPr lang="en-US" dirty="0"/>
              <a:t>portfolio </a:t>
            </a:r>
            <a:r>
              <a:rPr lang="en-US" dirty="0" smtClean="0"/>
              <a:t>investment</a:t>
            </a:r>
            <a:endParaRPr lang="en-US" dirty="0"/>
          </a:p>
        </p:txBody>
      </p:sp>
      <p:sp>
        <p:nvSpPr>
          <p:cNvPr id="5" name="Content Placeholder 4"/>
          <p:cNvSpPr>
            <a:spLocks noGrp="1"/>
          </p:cNvSpPr>
          <p:nvPr>
            <p:ph sz="half" idx="2"/>
          </p:nvPr>
        </p:nvSpPr>
        <p:spPr/>
        <p:txBody>
          <a:bodyPr/>
          <a:lstStyle/>
          <a:p>
            <a:pPr marL="0" indent="0">
              <a:buNone/>
            </a:pPr>
            <a:r>
              <a:rPr lang="en-US" dirty="0"/>
              <a:t>Answer choices</a:t>
            </a:r>
          </a:p>
          <a:p>
            <a:pPr marL="514350" indent="-514350">
              <a:buFont typeface="+mj-lt"/>
              <a:buAutoNum type="alphaUcPeriod"/>
            </a:pPr>
            <a:r>
              <a:rPr lang="en-US" strike="sngStrike" dirty="0"/>
              <a:t>123</a:t>
            </a:r>
          </a:p>
          <a:p>
            <a:pPr marL="514350" indent="-514350">
              <a:buFont typeface="+mj-lt"/>
              <a:buAutoNum type="alphaUcPeriod"/>
            </a:pPr>
            <a:r>
              <a:rPr lang="en-US" dirty="0"/>
              <a:t>124</a:t>
            </a:r>
          </a:p>
          <a:p>
            <a:pPr marL="514350" indent="-514350">
              <a:buFont typeface="+mj-lt"/>
              <a:buAutoNum type="alphaUcPeriod"/>
            </a:pPr>
            <a:r>
              <a:rPr lang="en-US" strike="sngStrike" dirty="0"/>
              <a:t>234</a:t>
            </a:r>
          </a:p>
          <a:p>
            <a:pPr marL="514350" indent="-514350">
              <a:buFont typeface="+mj-lt"/>
              <a:buAutoNum type="alphaUcPeriod"/>
            </a:pPr>
            <a:r>
              <a:rPr lang="en-US" strike="sngStrike" dirty="0" smtClean="0"/>
              <a:t>134</a:t>
            </a:r>
            <a:endParaRPr lang="en-US" strike="sngStrike" dirty="0"/>
          </a:p>
        </p:txBody>
      </p:sp>
      <p:sp>
        <p:nvSpPr>
          <p:cNvPr id="2" name="Title 1"/>
          <p:cNvSpPr>
            <a:spLocks noGrp="1"/>
          </p:cNvSpPr>
          <p:nvPr>
            <p:ph type="title"/>
          </p:nvPr>
        </p:nvSpPr>
        <p:spPr/>
        <p:txBody>
          <a:bodyPr>
            <a:normAutofit fontScale="90000"/>
          </a:bodyPr>
          <a:lstStyle/>
          <a:p>
            <a:r>
              <a:rPr lang="en-US" dirty="0" smtClean="0"/>
              <a:t>MCQ 2013: Capital account components</a:t>
            </a:r>
            <a:endParaRPr lang="en-US" dirty="0"/>
          </a:p>
        </p:txBody>
      </p:sp>
    </p:spTree>
    <p:extLst>
      <p:ext uri="{BB962C8B-B14F-4D97-AF65-F5344CB8AC3E}">
        <p14:creationId xmlns:p14="http://schemas.microsoft.com/office/powerpoint/2010/main" val="155913461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smtClean="0"/>
              <a:t>BoP definition</a:t>
            </a:r>
          </a:p>
          <a:p>
            <a:r>
              <a:rPr lang="en-US" dirty="0" smtClean="0"/>
              <a:t>Components of Current Account and Capital Account</a:t>
            </a:r>
          </a:p>
          <a:p>
            <a:r>
              <a:rPr lang="en-US" dirty="0" smtClean="0">
                <a:solidFill>
                  <a:srgbClr val="FFC000"/>
                </a:solidFill>
              </a:rPr>
              <a:t>Next:</a:t>
            </a:r>
            <a:r>
              <a:rPr lang="en-US" dirty="0" smtClean="0"/>
              <a:t> Balance of Payment CRISIS</a:t>
            </a:r>
            <a:endParaRPr lang="en-US" dirty="0"/>
          </a:p>
        </p:txBody>
      </p:sp>
    </p:spTree>
    <p:extLst>
      <p:ext uri="{BB962C8B-B14F-4D97-AF65-F5344CB8AC3E}">
        <p14:creationId xmlns:p14="http://schemas.microsoft.com/office/powerpoint/2010/main" val="298851921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1480" y="483276"/>
            <a:ext cx="11332464" cy="5522317"/>
          </a:xfrm>
          <a:prstGeom prst="rect">
            <a:avLst/>
          </a:prstGeom>
        </p:spPr>
      </p:pic>
      <p:sp>
        <p:nvSpPr>
          <p:cNvPr id="3" name="TextBox 2"/>
          <p:cNvSpPr txBox="1"/>
          <p:nvPr/>
        </p:nvSpPr>
        <p:spPr>
          <a:xfrm>
            <a:off x="411480" y="5528090"/>
            <a:ext cx="5702808" cy="990124"/>
          </a:xfrm>
          <a:prstGeom prst="upArrowCallou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95000"/>
                    <a:lumOff val="5000"/>
                  </a:schemeClr>
                </a:solidFill>
                <a:latin typeface="Franklin Gothic Heavy" panose="020B0903020102020204" pitchFamily="34" charset="0"/>
              </a:rPr>
              <a:t>Current Account DEFICIT</a:t>
            </a:r>
            <a:endParaRPr lang="en-US" sz="3600" dirty="0">
              <a:solidFill>
                <a:schemeClr val="tx1">
                  <a:lumMod val="95000"/>
                  <a:lumOff val="5000"/>
                </a:schemeClr>
              </a:solidFill>
              <a:latin typeface="Franklin Gothic Heavy" panose="020B0903020102020204" pitchFamily="34" charset="0"/>
            </a:endParaRPr>
          </a:p>
        </p:txBody>
      </p:sp>
      <p:pic>
        <p:nvPicPr>
          <p:cNvPr id="4" name="Picture 3"/>
          <p:cNvPicPr>
            <a:picLocks noChangeAspect="1"/>
          </p:cNvPicPr>
          <p:nvPr/>
        </p:nvPicPr>
        <p:blipFill>
          <a:blip r:embed="rId3"/>
          <a:stretch>
            <a:fillRect/>
          </a:stretch>
        </p:blipFill>
        <p:spPr>
          <a:xfrm>
            <a:off x="4995905" y="1061122"/>
            <a:ext cx="3507763" cy="1094720"/>
          </a:xfrm>
          <a:prstGeom prst="rect">
            <a:avLst/>
          </a:prstGeom>
        </p:spPr>
      </p:pic>
      <p:sp>
        <p:nvSpPr>
          <p:cNvPr id="7" name="TextBox 6"/>
          <p:cNvSpPr txBox="1"/>
          <p:nvPr/>
        </p:nvSpPr>
        <p:spPr>
          <a:xfrm>
            <a:off x="6199632" y="5510531"/>
            <a:ext cx="5702808" cy="990124"/>
          </a:xfrm>
          <a:prstGeom prst="upArrowCallout">
            <a:avLst/>
          </a:prstGeom>
          <a:solidFill>
            <a:srgbClr val="00B0F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95000"/>
                    <a:lumOff val="5000"/>
                  </a:schemeClr>
                </a:solidFill>
                <a:latin typeface="Franklin Gothic Heavy" panose="020B0903020102020204" pitchFamily="34" charset="0"/>
              </a:rPr>
              <a:t>Capital Account SURPLUS</a:t>
            </a:r>
            <a:endParaRPr lang="en-US" sz="3600" dirty="0">
              <a:solidFill>
                <a:schemeClr val="tx1">
                  <a:lumMod val="95000"/>
                  <a:lumOff val="5000"/>
                </a:schemeClr>
              </a:solidFill>
              <a:latin typeface="Franklin Gothic Heavy" panose="020B0903020102020204" pitchFamily="34" charset="0"/>
            </a:endParaRPr>
          </a:p>
        </p:txBody>
      </p:sp>
    </p:spTree>
    <p:extLst>
      <p:ext uri="{BB962C8B-B14F-4D97-AF65-F5344CB8AC3E}">
        <p14:creationId xmlns:p14="http://schemas.microsoft.com/office/powerpoint/2010/main" val="347999315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Balance of Payment India (</a:t>
            </a:r>
            <a:r>
              <a:rPr lang="en-US" dirty="0" err="1" smtClean="0"/>
              <a:t>Mill.USD</a:t>
            </a:r>
            <a:r>
              <a:rPr lang="en-US" dirty="0" smtClean="0"/>
              <a:t>)</a:t>
            </a:r>
            <a:endParaRPr lang="en-US" dirty="0"/>
          </a:p>
        </p:txBody>
      </p:sp>
      <p:pic>
        <p:nvPicPr>
          <p:cNvPr id="4" name="Picture 3"/>
          <p:cNvPicPr>
            <a:picLocks noChangeAspect="1"/>
          </p:cNvPicPr>
          <p:nvPr/>
        </p:nvPicPr>
        <p:blipFill rotWithShape="1">
          <a:blip r:embed="rId2"/>
          <a:srcRect b="49833"/>
          <a:stretch/>
        </p:blipFill>
        <p:spPr>
          <a:xfrm>
            <a:off x="5903976" y="2309788"/>
            <a:ext cx="5948514" cy="2586940"/>
          </a:xfrm>
          <a:prstGeom prst="rect">
            <a:avLst/>
          </a:prstGeom>
        </p:spPr>
      </p:pic>
      <p:pic>
        <p:nvPicPr>
          <p:cNvPr id="5" name="Picture 4"/>
          <p:cNvPicPr>
            <a:picLocks noChangeAspect="1"/>
          </p:cNvPicPr>
          <p:nvPr/>
        </p:nvPicPr>
        <p:blipFill>
          <a:blip r:embed="rId3"/>
          <a:stretch>
            <a:fillRect/>
          </a:stretch>
        </p:blipFill>
        <p:spPr>
          <a:xfrm>
            <a:off x="79248" y="2184061"/>
            <a:ext cx="5824728" cy="2838394"/>
          </a:xfrm>
          <a:prstGeom prst="rect">
            <a:avLst/>
          </a:prstGeom>
        </p:spPr>
      </p:pic>
    </p:spTree>
    <p:extLst>
      <p:ext uri="{BB962C8B-B14F-4D97-AF65-F5344CB8AC3E}">
        <p14:creationId xmlns:p14="http://schemas.microsoft.com/office/powerpoint/2010/main" val="88760379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Balance of Payment India (</a:t>
            </a:r>
            <a:r>
              <a:rPr lang="en-US" dirty="0" err="1" smtClean="0"/>
              <a:t>Mill.USD</a:t>
            </a:r>
            <a:r>
              <a:rPr lang="en-US" dirty="0" smtClean="0"/>
              <a:t>)</a:t>
            </a:r>
            <a:endParaRPr lang="en-US" dirty="0"/>
          </a:p>
        </p:txBody>
      </p:sp>
      <p:pic>
        <p:nvPicPr>
          <p:cNvPr id="4" name="Picture 3"/>
          <p:cNvPicPr>
            <a:picLocks noChangeAspect="1"/>
          </p:cNvPicPr>
          <p:nvPr/>
        </p:nvPicPr>
        <p:blipFill rotWithShape="1">
          <a:blip r:embed="rId2"/>
          <a:srcRect b="32455"/>
          <a:stretch/>
        </p:blipFill>
        <p:spPr>
          <a:xfrm>
            <a:off x="5995416" y="1024940"/>
            <a:ext cx="5948514" cy="3483051"/>
          </a:xfrm>
          <a:prstGeom prst="rect">
            <a:avLst/>
          </a:prstGeom>
        </p:spPr>
      </p:pic>
      <p:pic>
        <p:nvPicPr>
          <p:cNvPr id="5" name="Picture 4"/>
          <p:cNvPicPr>
            <a:picLocks noChangeAspect="1"/>
          </p:cNvPicPr>
          <p:nvPr/>
        </p:nvPicPr>
        <p:blipFill>
          <a:blip r:embed="rId3"/>
          <a:stretch>
            <a:fillRect/>
          </a:stretch>
        </p:blipFill>
        <p:spPr>
          <a:xfrm>
            <a:off x="79248" y="2184061"/>
            <a:ext cx="5824728" cy="2838394"/>
          </a:xfrm>
          <a:prstGeom prst="rect">
            <a:avLst/>
          </a:prstGeom>
        </p:spPr>
      </p:pic>
    </p:spTree>
    <p:extLst>
      <p:ext uri="{BB962C8B-B14F-4D97-AF65-F5344CB8AC3E}">
        <p14:creationId xmlns:p14="http://schemas.microsoft.com/office/powerpoint/2010/main" val="360536826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Balance of Payment India (</a:t>
            </a:r>
            <a:r>
              <a:rPr lang="en-US" dirty="0" err="1" smtClean="0"/>
              <a:t>Mill.USD</a:t>
            </a:r>
            <a:r>
              <a:rPr lang="en-US" dirty="0" smtClean="0"/>
              <a:t>)</a:t>
            </a:r>
            <a:endParaRPr lang="en-US" dirty="0"/>
          </a:p>
        </p:txBody>
      </p:sp>
      <p:pic>
        <p:nvPicPr>
          <p:cNvPr id="4" name="Picture 3"/>
          <p:cNvPicPr>
            <a:picLocks noChangeAspect="1"/>
          </p:cNvPicPr>
          <p:nvPr/>
        </p:nvPicPr>
        <p:blipFill rotWithShape="1">
          <a:blip r:embed="rId2"/>
          <a:srcRect b="17560"/>
          <a:stretch/>
        </p:blipFill>
        <p:spPr>
          <a:xfrm>
            <a:off x="5995416" y="1024941"/>
            <a:ext cx="5948514" cy="4251148"/>
          </a:xfrm>
          <a:prstGeom prst="rect">
            <a:avLst/>
          </a:prstGeom>
        </p:spPr>
      </p:pic>
      <p:pic>
        <p:nvPicPr>
          <p:cNvPr id="5" name="Picture 4"/>
          <p:cNvPicPr>
            <a:picLocks noChangeAspect="1"/>
          </p:cNvPicPr>
          <p:nvPr/>
        </p:nvPicPr>
        <p:blipFill>
          <a:blip r:embed="rId3"/>
          <a:stretch>
            <a:fillRect/>
          </a:stretch>
        </p:blipFill>
        <p:spPr>
          <a:xfrm>
            <a:off x="79248" y="2184061"/>
            <a:ext cx="5824728" cy="2838394"/>
          </a:xfrm>
          <a:prstGeom prst="rect">
            <a:avLst/>
          </a:prstGeom>
        </p:spPr>
      </p:pic>
    </p:spTree>
    <p:extLst>
      <p:ext uri="{BB962C8B-B14F-4D97-AF65-F5344CB8AC3E}">
        <p14:creationId xmlns:p14="http://schemas.microsoft.com/office/powerpoint/2010/main" val="401813736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Supply Demand</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971" y="2179066"/>
            <a:ext cx="3361262" cy="2027428"/>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08238" y="1746504"/>
            <a:ext cx="4365018" cy="2892552"/>
          </a:xfrm>
          <a:prstGeom prst="rect">
            <a:avLst/>
          </a:prstGeom>
        </p:spPr>
      </p:pic>
      <p:sp>
        <p:nvSpPr>
          <p:cNvPr id="7" name="TextBox 6"/>
          <p:cNvSpPr txBox="1"/>
          <p:nvPr/>
        </p:nvSpPr>
        <p:spPr>
          <a:xfrm>
            <a:off x="2862096" y="2550825"/>
            <a:ext cx="5303280" cy="1283910"/>
          </a:xfrm>
          <a:prstGeom prst="leftRightArrow">
            <a:avLst>
              <a:gd name="adj1" fmla="val 50000"/>
              <a:gd name="adj2" fmla="val 33732"/>
            </a:avLst>
          </a:prstGeom>
          <a:solidFill>
            <a:srgbClr val="00B0F0"/>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sz="3600" dirty="0" smtClean="0">
                <a:solidFill>
                  <a:schemeClr val="tx1">
                    <a:lumMod val="85000"/>
                    <a:lumOff val="15000"/>
                  </a:schemeClr>
                </a:solidFill>
                <a:latin typeface="Arial Black" panose="020B0A04020102020204" pitchFamily="34" charset="0"/>
              </a:rPr>
              <a:t>1 kg = Rs.100</a:t>
            </a:r>
            <a:endParaRPr lang="en-US" sz="3600" dirty="0">
              <a:solidFill>
                <a:schemeClr val="tx1">
                  <a:lumMod val="85000"/>
                  <a:lumOff val="15000"/>
                </a:schemeClr>
              </a:solidFill>
              <a:latin typeface="Arial Black" panose="020B0A04020102020204" pitchFamily="34" charset="0"/>
            </a:endParaRPr>
          </a:p>
        </p:txBody>
      </p:sp>
      <p:sp>
        <p:nvSpPr>
          <p:cNvPr id="8" name="TextBox 7"/>
          <p:cNvSpPr txBox="1"/>
          <p:nvPr/>
        </p:nvSpPr>
        <p:spPr>
          <a:xfrm>
            <a:off x="494267" y="4123944"/>
            <a:ext cx="3675888" cy="646331"/>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Supply</a:t>
            </a:r>
            <a:endParaRPr lang="en-US" sz="3600" dirty="0">
              <a:latin typeface="Arial Black" panose="020B0A04020102020204" pitchFamily="34" charset="0"/>
            </a:endParaRPr>
          </a:p>
        </p:txBody>
      </p:sp>
      <p:sp>
        <p:nvSpPr>
          <p:cNvPr id="9" name="TextBox 8"/>
          <p:cNvSpPr txBox="1"/>
          <p:nvPr/>
        </p:nvSpPr>
        <p:spPr>
          <a:xfrm>
            <a:off x="7677912" y="4206494"/>
            <a:ext cx="3675888" cy="646331"/>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Demand</a:t>
            </a:r>
            <a:endParaRPr lang="en-US" sz="3600" dirty="0">
              <a:latin typeface="Arial Black" panose="020B0A04020102020204" pitchFamily="34" charset="0"/>
            </a:endParaRPr>
          </a:p>
        </p:txBody>
      </p:sp>
    </p:spTree>
    <p:extLst>
      <p:ext uri="{BB962C8B-B14F-4D97-AF65-F5344CB8AC3E}">
        <p14:creationId xmlns:p14="http://schemas.microsoft.com/office/powerpoint/2010/main" val="3650924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Inflation</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971" y="2179066"/>
            <a:ext cx="3361262" cy="2027428"/>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64278" y="1350655"/>
            <a:ext cx="2779867" cy="1842125"/>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64278" y="3191505"/>
            <a:ext cx="2796511" cy="1853154"/>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44145" y="1362593"/>
            <a:ext cx="2824092" cy="1871431"/>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60790" y="3191505"/>
            <a:ext cx="2833320" cy="1877547"/>
          </a:xfrm>
          <a:prstGeom prst="rect">
            <a:avLst/>
          </a:prstGeom>
        </p:spPr>
      </p:pic>
      <p:sp>
        <p:nvSpPr>
          <p:cNvPr id="9" name="TextBox 8"/>
          <p:cNvSpPr txBox="1"/>
          <p:nvPr/>
        </p:nvSpPr>
        <p:spPr>
          <a:xfrm>
            <a:off x="494267" y="4123944"/>
            <a:ext cx="3324966" cy="646331"/>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Supply</a:t>
            </a:r>
            <a:endParaRPr lang="en-US" sz="3600" dirty="0">
              <a:latin typeface="Arial Black" panose="020B0A04020102020204" pitchFamily="34" charset="0"/>
            </a:endParaRPr>
          </a:p>
        </p:txBody>
      </p:sp>
      <p:sp>
        <p:nvSpPr>
          <p:cNvPr id="12" name="TextBox 11"/>
          <p:cNvSpPr txBox="1"/>
          <p:nvPr/>
        </p:nvSpPr>
        <p:spPr>
          <a:xfrm>
            <a:off x="5964278" y="5021692"/>
            <a:ext cx="2796511" cy="646331"/>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Demand</a:t>
            </a:r>
            <a:endParaRPr lang="en-US" sz="3600" dirty="0">
              <a:latin typeface="Arial Black" panose="020B0A04020102020204" pitchFamily="34" charset="0"/>
            </a:endParaRPr>
          </a:p>
        </p:txBody>
      </p:sp>
      <p:sp>
        <p:nvSpPr>
          <p:cNvPr id="13" name="TextBox 12"/>
          <p:cNvSpPr txBox="1"/>
          <p:nvPr/>
        </p:nvSpPr>
        <p:spPr>
          <a:xfrm>
            <a:off x="5921761" y="749924"/>
            <a:ext cx="2839028" cy="646331"/>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Demand</a:t>
            </a:r>
            <a:endParaRPr lang="en-US" sz="3600" dirty="0">
              <a:latin typeface="Arial Black" panose="020B0A04020102020204" pitchFamily="34" charset="0"/>
            </a:endParaRPr>
          </a:p>
        </p:txBody>
      </p:sp>
      <p:sp>
        <p:nvSpPr>
          <p:cNvPr id="14" name="TextBox 13"/>
          <p:cNvSpPr txBox="1"/>
          <p:nvPr/>
        </p:nvSpPr>
        <p:spPr>
          <a:xfrm>
            <a:off x="8786662" y="722828"/>
            <a:ext cx="2796511" cy="646331"/>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Demand</a:t>
            </a:r>
            <a:endParaRPr lang="en-US" sz="3600" dirty="0">
              <a:latin typeface="Arial Black" panose="020B0A04020102020204" pitchFamily="34" charset="0"/>
            </a:endParaRPr>
          </a:p>
        </p:txBody>
      </p:sp>
      <p:sp>
        <p:nvSpPr>
          <p:cNvPr id="15" name="TextBox 14"/>
          <p:cNvSpPr txBox="1"/>
          <p:nvPr/>
        </p:nvSpPr>
        <p:spPr>
          <a:xfrm>
            <a:off x="8797599" y="5016897"/>
            <a:ext cx="2796511" cy="646331"/>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Demand</a:t>
            </a:r>
            <a:endParaRPr lang="en-US" sz="3600" dirty="0">
              <a:latin typeface="Arial Black" panose="020B0A04020102020204" pitchFamily="34" charset="0"/>
            </a:endParaRPr>
          </a:p>
        </p:txBody>
      </p:sp>
      <p:sp>
        <p:nvSpPr>
          <p:cNvPr id="7" name="TextBox 6"/>
          <p:cNvSpPr txBox="1"/>
          <p:nvPr/>
        </p:nvSpPr>
        <p:spPr>
          <a:xfrm>
            <a:off x="3262892" y="2103612"/>
            <a:ext cx="3492984" cy="2384405"/>
          </a:xfrm>
          <a:prstGeom prst="leftRightArrow">
            <a:avLst>
              <a:gd name="adj1" fmla="val 50000"/>
              <a:gd name="adj2" fmla="val 33732"/>
            </a:avLst>
          </a:prstGeom>
          <a:solidFill>
            <a:schemeClr val="accent2"/>
          </a:solidFill>
          <a:ln>
            <a:solidFill>
              <a:schemeClr val="accent2"/>
            </a:solidFill>
          </a:ln>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sz="3600" dirty="0" smtClean="0">
                <a:solidFill>
                  <a:schemeClr val="tx1">
                    <a:lumMod val="85000"/>
                    <a:lumOff val="15000"/>
                  </a:schemeClr>
                </a:solidFill>
                <a:latin typeface="Arial Black" panose="020B0A04020102020204" pitchFamily="34" charset="0"/>
              </a:rPr>
              <a:t>1 kg = Rs.1000</a:t>
            </a:r>
            <a:endParaRPr lang="en-US" sz="3600" dirty="0">
              <a:solidFill>
                <a:schemeClr val="tx1">
                  <a:lumMod val="85000"/>
                  <a:lumOff val="15000"/>
                </a:schemeClr>
              </a:solidFill>
              <a:latin typeface="Arial Black" panose="020B0A04020102020204" pitchFamily="34" charset="0"/>
            </a:endParaRPr>
          </a:p>
        </p:txBody>
      </p:sp>
    </p:spTree>
    <p:extLst>
      <p:ext uri="{BB962C8B-B14F-4D97-AF65-F5344CB8AC3E}">
        <p14:creationId xmlns:p14="http://schemas.microsoft.com/office/powerpoint/2010/main" val="2135884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4" grpId="0" animBg="1"/>
      <p:bldP spid="15"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5027" y="3666698"/>
            <a:ext cx="2161571" cy="2161571"/>
          </a:xfrm>
          <a:prstGeom prst="rect">
            <a:avLst/>
          </a:prstGeom>
        </p:spPr>
      </p:pic>
      <p:pic>
        <p:nvPicPr>
          <p:cNvPr id="4" name="Picture 2" descr="http://instituteofprintingtechnology.com/wp/wp-content/uploads/2-color-one-sided-bills-forms-printing-pres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4321" y="90942"/>
            <a:ext cx="3158138" cy="2161571"/>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25622" y="2920062"/>
            <a:ext cx="2698298" cy="2694667"/>
          </a:xfrm>
          <a:prstGeom prst="rect">
            <a:avLst/>
          </a:prstGeom>
          <a:noFill/>
          <a:ln>
            <a:noFill/>
          </a:ln>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36598" y="3666698"/>
            <a:ext cx="2882095" cy="2161571"/>
          </a:xfrm>
          <a:prstGeom prst="rect">
            <a:avLst/>
          </a:prstGeom>
        </p:spPr>
      </p:pic>
      <p:sp>
        <p:nvSpPr>
          <p:cNvPr id="7" name="TextBox 6"/>
          <p:cNvSpPr txBox="1"/>
          <p:nvPr/>
        </p:nvSpPr>
        <p:spPr>
          <a:xfrm>
            <a:off x="6664321" y="90942"/>
            <a:ext cx="3161032" cy="646331"/>
          </a:xfrm>
          <a:prstGeom prst="rect">
            <a:avLst/>
          </a:prstGeom>
          <a:solidFill>
            <a:srgbClr val="00206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Franklin Gothic Demi Cond" panose="020B0706030402020204" pitchFamily="34" charset="0"/>
              </a:rPr>
              <a:t>Rs.10 lakh</a:t>
            </a:r>
          </a:p>
        </p:txBody>
      </p:sp>
      <p:sp>
        <p:nvSpPr>
          <p:cNvPr id="8" name="TextBox 7"/>
          <p:cNvSpPr txBox="1"/>
          <p:nvPr/>
        </p:nvSpPr>
        <p:spPr>
          <a:xfrm>
            <a:off x="2375027" y="5866736"/>
            <a:ext cx="2161571" cy="584775"/>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latin typeface="Franklin Gothic Demi Cond" panose="020B0706030402020204" pitchFamily="34" charset="0"/>
              </a:rPr>
              <a:t>1 lakh</a:t>
            </a:r>
          </a:p>
        </p:txBody>
      </p:sp>
      <p:sp>
        <p:nvSpPr>
          <p:cNvPr id="9" name="TextBox 8"/>
          <p:cNvSpPr txBox="1"/>
          <p:nvPr/>
        </p:nvSpPr>
        <p:spPr>
          <a:xfrm>
            <a:off x="5002480" y="5825438"/>
            <a:ext cx="2161571" cy="584775"/>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latin typeface="Franklin Gothic Demi Cond" panose="020B0706030402020204" pitchFamily="34" charset="0"/>
              </a:rPr>
              <a:t>4 lakh</a:t>
            </a:r>
          </a:p>
        </p:txBody>
      </p:sp>
      <p:sp>
        <p:nvSpPr>
          <p:cNvPr id="10" name="TextBox 9"/>
          <p:cNvSpPr txBox="1"/>
          <p:nvPr/>
        </p:nvSpPr>
        <p:spPr>
          <a:xfrm>
            <a:off x="9593985" y="5611899"/>
            <a:ext cx="2161571" cy="584775"/>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latin typeface="Franklin Gothic Demi Cond" panose="020B0706030402020204" pitchFamily="34" charset="0"/>
              </a:rPr>
              <a:t>5 lakh</a:t>
            </a:r>
          </a:p>
        </p:txBody>
      </p:sp>
      <p:sp>
        <p:nvSpPr>
          <p:cNvPr id="11" name="TextBox 10"/>
          <p:cNvSpPr txBox="1"/>
          <p:nvPr/>
        </p:nvSpPr>
        <p:spPr>
          <a:xfrm>
            <a:off x="2375027" y="3081923"/>
            <a:ext cx="2161571" cy="584775"/>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latin typeface="Franklin Gothic Demi Cond" panose="020B0706030402020204" pitchFamily="34" charset="0"/>
              </a:rPr>
              <a:t>20%</a:t>
            </a:r>
          </a:p>
        </p:txBody>
      </p:sp>
      <p:sp>
        <p:nvSpPr>
          <p:cNvPr id="12" name="TextBox 11"/>
          <p:cNvSpPr txBox="1"/>
          <p:nvPr/>
        </p:nvSpPr>
        <p:spPr>
          <a:xfrm>
            <a:off x="5002480" y="3081923"/>
            <a:ext cx="2161571" cy="584775"/>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200" dirty="0" smtClean="0">
                <a:latin typeface="Franklin Gothic Demi Cond" panose="020B0706030402020204" pitchFamily="34" charset="0"/>
              </a:rPr>
              <a:t>80%</a:t>
            </a:r>
          </a:p>
        </p:txBody>
      </p:sp>
      <p:sp>
        <p:nvSpPr>
          <p:cNvPr id="13" name="TextBox 12"/>
          <p:cNvSpPr txBox="1"/>
          <p:nvPr/>
        </p:nvSpPr>
        <p:spPr>
          <a:xfrm>
            <a:off x="2375027" y="1851561"/>
            <a:ext cx="4789024" cy="1838801"/>
          </a:xfrm>
          <a:prstGeom prst="downArrowCallout">
            <a:avLst/>
          </a:prstGeom>
          <a:solidFill>
            <a:schemeClr val="accent2">
              <a:lumMod val="50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Franklin Gothic Demi Cond" panose="020B0706030402020204" pitchFamily="34" charset="0"/>
              </a:rPr>
              <a:t>Equity: Shareholders</a:t>
            </a:r>
          </a:p>
          <a:p>
            <a:pPr algn="ctr"/>
            <a:r>
              <a:rPr lang="en-US" sz="3600" dirty="0" smtClean="0">
                <a:latin typeface="Franklin Gothic Demi Cond" panose="020B0706030402020204" pitchFamily="34" charset="0"/>
              </a:rPr>
              <a:t>Proprietors</a:t>
            </a:r>
          </a:p>
        </p:txBody>
      </p:sp>
      <p:sp>
        <p:nvSpPr>
          <p:cNvPr id="14" name="TextBox 13"/>
          <p:cNvSpPr txBox="1"/>
          <p:nvPr/>
        </p:nvSpPr>
        <p:spPr>
          <a:xfrm>
            <a:off x="9244599" y="2331342"/>
            <a:ext cx="2779321" cy="990124"/>
          </a:xfrm>
          <a:prstGeom prst="downArrowCallout">
            <a:avLst/>
          </a:prstGeom>
          <a:solidFill>
            <a:schemeClr val="accent2">
              <a:lumMod val="50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Franklin Gothic Demi Cond" panose="020B0706030402020204" pitchFamily="34" charset="0"/>
              </a:rPr>
              <a:t>Creditors</a:t>
            </a:r>
          </a:p>
        </p:txBody>
      </p:sp>
    </p:spTree>
    <p:extLst>
      <p:ext uri="{BB962C8B-B14F-4D97-AF65-F5344CB8AC3E}">
        <p14:creationId xmlns:p14="http://schemas.microsoft.com/office/powerpoint/2010/main" val="262327756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Reduce demand by </a:t>
            </a:r>
            <a:r>
              <a:rPr lang="en-US" dirty="0" smtClean="0">
                <a:solidFill>
                  <a:srgbClr val="FFC000"/>
                </a:solidFill>
              </a:rPr>
              <a:t>▼ </a:t>
            </a:r>
            <a:r>
              <a:rPr lang="en-US" dirty="0" smtClean="0"/>
              <a:t>money supply</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971" y="2179066"/>
            <a:ext cx="3361262" cy="2027428"/>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64278" y="1350655"/>
            <a:ext cx="2779867" cy="1842125"/>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64278" y="3191505"/>
            <a:ext cx="2796511" cy="1853154"/>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44145" y="1362593"/>
            <a:ext cx="2824092" cy="1871431"/>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60790" y="3191505"/>
            <a:ext cx="2833320" cy="1877547"/>
          </a:xfrm>
          <a:prstGeom prst="rect">
            <a:avLst/>
          </a:prstGeom>
        </p:spPr>
      </p:pic>
      <p:sp>
        <p:nvSpPr>
          <p:cNvPr id="9" name="TextBox 8"/>
          <p:cNvSpPr txBox="1"/>
          <p:nvPr/>
        </p:nvSpPr>
        <p:spPr>
          <a:xfrm>
            <a:off x="494267" y="4123944"/>
            <a:ext cx="3675888" cy="646331"/>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Supply</a:t>
            </a:r>
            <a:endParaRPr lang="en-US" sz="3600" dirty="0">
              <a:latin typeface="Arial Black" panose="020B0A04020102020204" pitchFamily="34" charset="0"/>
            </a:endParaRPr>
          </a:p>
        </p:txBody>
      </p:sp>
      <p:sp>
        <p:nvSpPr>
          <p:cNvPr id="12" name="TextBox 11"/>
          <p:cNvSpPr txBox="1"/>
          <p:nvPr/>
        </p:nvSpPr>
        <p:spPr>
          <a:xfrm>
            <a:off x="5964278" y="5021692"/>
            <a:ext cx="2796511" cy="646331"/>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Demand</a:t>
            </a:r>
            <a:endParaRPr lang="en-US" sz="3600" dirty="0">
              <a:latin typeface="Arial Black" panose="020B0A04020102020204" pitchFamily="34" charset="0"/>
            </a:endParaRPr>
          </a:p>
        </p:txBody>
      </p:sp>
      <p:sp>
        <p:nvSpPr>
          <p:cNvPr id="13" name="TextBox 12"/>
          <p:cNvSpPr txBox="1"/>
          <p:nvPr/>
        </p:nvSpPr>
        <p:spPr>
          <a:xfrm>
            <a:off x="5921761" y="749924"/>
            <a:ext cx="2839028" cy="646331"/>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Demand</a:t>
            </a:r>
            <a:endParaRPr lang="en-US" sz="3600" dirty="0">
              <a:latin typeface="Arial Black" panose="020B0A04020102020204" pitchFamily="34" charset="0"/>
            </a:endParaRPr>
          </a:p>
        </p:txBody>
      </p:sp>
      <p:sp>
        <p:nvSpPr>
          <p:cNvPr id="14" name="TextBox 13"/>
          <p:cNvSpPr txBox="1"/>
          <p:nvPr/>
        </p:nvSpPr>
        <p:spPr>
          <a:xfrm>
            <a:off x="8786662" y="722828"/>
            <a:ext cx="2796511" cy="646331"/>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Demand</a:t>
            </a:r>
            <a:endParaRPr lang="en-US" sz="3600" dirty="0">
              <a:latin typeface="Arial Black" panose="020B0A04020102020204" pitchFamily="34" charset="0"/>
            </a:endParaRPr>
          </a:p>
        </p:txBody>
      </p:sp>
      <p:sp>
        <p:nvSpPr>
          <p:cNvPr id="15" name="TextBox 14"/>
          <p:cNvSpPr txBox="1"/>
          <p:nvPr/>
        </p:nvSpPr>
        <p:spPr>
          <a:xfrm>
            <a:off x="8797599" y="5016897"/>
            <a:ext cx="2796511" cy="646331"/>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Arial Black" panose="020B0A04020102020204" pitchFamily="34" charset="0"/>
              </a:rPr>
              <a:t>Demand</a:t>
            </a:r>
            <a:endParaRPr lang="en-US" sz="3600" dirty="0">
              <a:latin typeface="Arial Black" panose="020B0A04020102020204" pitchFamily="34" charset="0"/>
            </a:endParaRPr>
          </a:p>
        </p:txBody>
      </p:sp>
      <p:sp>
        <p:nvSpPr>
          <p:cNvPr id="7" name="TextBox 6"/>
          <p:cNvSpPr txBox="1"/>
          <p:nvPr/>
        </p:nvSpPr>
        <p:spPr>
          <a:xfrm>
            <a:off x="2603016" y="2179066"/>
            <a:ext cx="3492984" cy="2384405"/>
          </a:xfrm>
          <a:prstGeom prst="leftRightArrow">
            <a:avLst>
              <a:gd name="adj1" fmla="val 50000"/>
              <a:gd name="adj2" fmla="val 33732"/>
            </a:avLst>
          </a:prstGeom>
          <a:solidFill>
            <a:srgbClr val="00B0F0"/>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sz="3600" dirty="0" smtClean="0">
                <a:solidFill>
                  <a:schemeClr val="tx1">
                    <a:lumMod val="85000"/>
                    <a:lumOff val="15000"/>
                  </a:schemeClr>
                </a:solidFill>
                <a:latin typeface="Arial Black" panose="020B0A04020102020204" pitchFamily="34" charset="0"/>
              </a:rPr>
              <a:t>1 kg = Rs.100</a:t>
            </a:r>
            <a:endParaRPr lang="en-US" sz="3600" dirty="0">
              <a:solidFill>
                <a:schemeClr val="tx1">
                  <a:lumMod val="85000"/>
                  <a:lumOff val="15000"/>
                </a:schemeClr>
              </a:solidFill>
              <a:latin typeface="Arial Black" panose="020B0A04020102020204" pitchFamily="34" charset="0"/>
            </a:endParaRPr>
          </a:p>
        </p:txBody>
      </p:sp>
    </p:spTree>
    <p:extLst>
      <p:ext uri="{BB962C8B-B14F-4D97-AF65-F5344CB8AC3E}">
        <p14:creationId xmlns:p14="http://schemas.microsoft.com/office/powerpoint/2010/main" val="88289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nodeType="clickEffect">
                                  <p:stCondLst>
                                    <p:cond delay="0"/>
                                  </p:stCondLst>
                                  <p:childTnLst>
                                    <p:anim calcmode="lin" valueType="num">
                                      <p:cBhvr>
                                        <p:cTn id="6" dur="1000"/>
                                        <p:tgtEl>
                                          <p:spTgt spid="10"/>
                                        </p:tgtEl>
                                        <p:attrNameLst>
                                          <p:attrName>ppt_w</p:attrName>
                                        </p:attrNameLst>
                                      </p:cBhvr>
                                      <p:tavLst>
                                        <p:tav tm="0">
                                          <p:val>
                                            <p:strVal val="ppt_w"/>
                                          </p:val>
                                        </p:tav>
                                        <p:tav tm="100000">
                                          <p:val>
                                            <p:fltVal val="0"/>
                                          </p:val>
                                        </p:tav>
                                      </p:tavLst>
                                    </p:anim>
                                    <p:anim calcmode="lin" valueType="num">
                                      <p:cBhvr>
                                        <p:cTn id="7" dur="1000"/>
                                        <p:tgtEl>
                                          <p:spTgt spid="10"/>
                                        </p:tgtEl>
                                        <p:attrNameLst>
                                          <p:attrName>ppt_h</p:attrName>
                                        </p:attrNameLst>
                                      </p:cBhvr>
                                      <p:tavLst>
                                        <p:tav tm="0">
                                          <p:val>
                                            <p:strVal val="ppt_h"/>
                                          </p:val>
                                        </p:tav>
                                        <p:tav tm="100000">
                                          <p:val>
                                            <p:fltVal val="0"/>
                                          </p:val>
                                        </p:tav>
                                      </p:tavLst>
                                    </p:anim>
                                    <p:anim calcmode="lin" valueType="num">
                                      <p:cBhvr>
                                        <p:cTn id="8" dur="1000"/>
                                        <p:tgtEl>
                                          <p:spTgt spid="10"/>
                                        </p:tgtEl>
                                        <p:attrNameLst>
                                          <p:attrName>style.rotation</p:attrName>
                                        </p:attrNameLst>
                                      </p:cBhvr>
                                      <p:tavLst>
                                        <p:tav tm="0">
                                          <p:val>
                                            <p:fltVal val="0"/>
                                          </p:val>
                                        </p:tav>
                                        <p:tav tm="100000">
                                          <p:val>
                                            <p:fltVal val="90"/>
                                          </p:val>
                                        </p:tav>
                                      </p:tavLst>
                                    </p:anim>
                                    <p:animEffect transition="out" filter="fade">
                                      <p:cBhvr>
                                        <p:cTn id="9" dur="1000"/>
                                        <p:tgtEl>
                                          <p:spTgt spid="10"/>
                                        </p:tgtEl>
                                      </p:cBhvr>
                                    </p:animEffect>
                                    <p:set>
                                      <p:cBhvr>
                                        <p:cTn id="10" dur="1" fill="hold">
                                          <p:stCondLst>
                                            <p:cond delay="999"/>
                                          </p:stCondLst>
                                        </p:cTn>
                                        <p:tgtEl>
                                          <p:spTgt spid="10"/>
                                        </p:tgtEl>
                                        <p:attrNameLst>
                                          <p:attrName>style.visibility</p:attrName>
                                        </p:attrNameLst>
                                      </p:cBhvr>
                                      <p:to>
                                        <p:strVal val="hidden"/>
                                      </p:to>
                                    </p:set>
                                  </p:childTnLst>
                                </p:cTn>
                              </p:par>
                              <p:par>
                                <p:cTn id="11" presetID="31" presetClass="exit" presetSubtype="0" fill="hold" nodeType="withEffect">
                                  <p:stCondLst>
                                    <p:cond delay="0"/>
                                  </p:stCondLst>
                                  <p:childTnLst>
                                    <p:anim calcmode="lin" valueType="num">
                                      <p:cBhvr>
                                        <p:cTn id="12" dur="1000"/>
                                        <p:tgtEl>
                                          <p:spTgt spid="11"/>
                                        </p:tgtEl>
                                        <p:attrNameLst>
                                          <p:attrName>ppt_w</p:attrName>
                                        </p:attrNameLst>
                                      </p:cBhvr>
                                      <p:tavLst>
                                        <p:tav tm="0">
                                          <p:val>
                                            <p:strVal val="ppt_w"/>
                                          </p:val>
                                        </p:tav>
                                        <p:tav tm="100000">
                                          <p:val>
                                            <p:fltVal val="0"/>
                                          </p:val>
                                        </p:tav>
                                      </p:tavLst>
                                    </p:anim>
                                    <p:anim calcmode="lin" valueType="num">
                                      <p:cBhvr>
                                        <p:cTn id="13" dur="1000"/>
                                        <p:tgtEl>
                                          <p:spTgt spid="11"/>
                                        </p:tgtEl>
                                        <p:attrNameLst>
                                          <p:attrName>ppt_h</p:attrName>
                                        </p:attrNameLst>
                                      </p:cBhvr>
                                      <p:tavLst>
                                        <p:tav tm="0">
                                          <p:val>
                                            <p:strVal val="ppt_h"/>
                                          </p:val>
                                        </p:tav>
                                        <p:tav tm="100000">
                                          <p:val>
                                            <p:fltVal val="0"/>
                                          </p:val>
                                        </p:tav>
                                      </p:tavLst>
                                    </p:anim>
                                    <p:anim calcmode="lin" valueType="num">
                                      <p:cBhvr>
                                        <p:cTn id="14" dur="1000"/>
                                        <p:tgtEl>
                                          <p:spTgt spid="11"/>
                                        </p:tgtEl>
                                        <p:attrNameLst>
                                          <p:attrName>style.rotation</p:attrName>
                                        </p:attrNameLst>
                                      </p:cBhvr>
                                      <p:tavLst>
                                        <p:tav tm="0">
                                          <p:val>
                                            <p:fltVal val="0"/>
                                          </p:val>
                                        </p:tav>
                                        <p:tav tm="100000">
                                          <p:val>
                                            <p:fltVal val="90"/>
                                          </p:val>
                                        </p:tav>
                                      </p:tavLst>
                                    </p:anim>
                                    <p:animEffect transition="out" filter="fade">
                                      <p:cBhvr>
                                        <p:cTn id="15" dur="1000"/>
                                        <p:tgtEl>
                                          <p:spTgt spid="11"/>
                                        </p:tgtEl>
                                      </p:cBhvr>
                                    </p:animEffect>
                                    <p:set>
                                      <p:cBhvr>
                                        <p:cTn id="16" dur="1" fill="hold">
                                          <p:stCondLst>
                                            <p:cond delay="999"/>
                                          </p:stCondLst>
                                        </p:cTn>
                                        <p:tgtEl>
                                          <p:spTgt spid="11"/>
                                        </p:tgtEl>
                                        <p:attrNameLst>
                                          <p:attrName>style.visibility</p:attrName>
                                        </p:attrNameLst>
                                      </p:cBhvr>
                                      <p:to>
                                        <p:strVal val="hidden"/>
                                      </p:to>
                                    </p:set>
                                  </p:childTnLst>
                                </p:cTn>
                              </p:par>
                              <p:par>
                                <p:cTn id="17" presetID="31" presetClass="exit" presetSubtype="0" fill="hold" nodeType="withEffect">
                                  <p:stCondLst>
                                    <p:cond delay="0"/>
                                  </p:stCondLst>
                                  <p:childTnLst>
                                    <p:anim calcmode="lin" valueType="num">
                                      <p:cBhvr>
                                        <p:cTn id="18" dur="1000"/>
                                        <p:tgtEl>
                                          <p:spTgt spid="8"/>
                                        </p:tgtEl>
                                        <p:attrNameLst>
                                          <p:attrName>ppt_w</p:attrName>
                                        </p:attrNameLst>
                                      </p:cBhvr>
                                      <p:tavLst>
                                        <p:tav tm="0">
                                          <p:val>
                                            <p:strVal val="ppt_w"/>
                                          </p:val>
                                        </p:tav>
                                        <p:tav tm="100000">
                                          <p:val>
                                            <p:fltVal val="0"/>
                                          </p:val>
                                        </p:tav>
                                      </p:tavLst>
                                    </p:anim>
                                    <p:anim calcmode="lin" valueType="num">
                                      <p:cBhvr>
                                        <p:cTn id="19" dur="1000"/>
                                        <p:tgtEl>
                                          <p:spTgt spid="8"/>
                                        </p:tgtEl>
                                        <p:attrNameLst>
                                          <p:attrName>ppt_h</p:attrName>
                                        </p:attrNameLst>
                                      </p:cBhvr>
                                      <p:tavLst>
                                        <p:tav tm="0">
                                          <p:val>
                                            <p:strVal val="ppt_h"/>
                                          </p:val>
                                        </p:tav>
                                        <p:tav tm="100000">
                                          <p:val>
                                            <p:fltVal val="0"/>
                                          </p:val>
                                        </p:tav>
                                      </p:tavLst>
                                    </p:anim>
                                    <p:anim calcmode="lin" valueType="num">
                                      <p:cBhvr>
                                        <p:cTn id="20" dur="1000"/>
                                        <p:tgtEl>
                                          <p:spTgt spid="8"/>
                                        </p:tgtEl>
                                        <p:attrNameLst>
                                          <p:attrName>style.rotation</p:attrName>
                                        </p:attrNameLst>
                                      </p:cBhvr>
                                      <p:tavLst>
                                        <p:tav tm="0">
                                          <p:val>
                                            <p:fltVal val="0"/>
                                          </p:val>
                                        </p:tav>
                                        <p:tav tm="100000">
                                          <p:val>
                                            <p:fltVal val="90"/>
                                          </p:val>
                                        </p:tav>
                                      </p:tavLst>
                                    </p:anim>
                                    <p:animEffect transition="out" filter="fade">
                                      <p:cBhvr>
                                        <p:cTn id="21" dur="1000"/>
                                        <p:tgtEl>
                                          <p:spTgt spid="8"/>
                                        </p:tgtEl>
                                      </p:cBhvr>
                                    </p:animEffect>
                                    <p:set>
                                      <p:cBhvr>
                                        <p:cTn id="22" dur="1" fill="hold">
                                          <p:stCondLst>
                                            <p:cond delay="999"/>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If Balance of Payment is POSITIVE</a:t>
            </a:r>
            <a:endParaRPr lang="en-US" dirty="0"/>
          </a:p>
        </p:txBody>
      </p:sp>
      <p:pic>
        <p:nvPicPr>
          <p:cNvPr id="1026" name="Picture 2" descr="http://myndset.com/wp-content/uploads/2012/02/money-hand-cash-dollars-Fotolia_113356_Subscription_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8344" y="1125106"/>
            <a:ext cx="1504709" cy="22666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myndset.com/wp-content/uploads/2012/02/money-hand-cash-dollars-Fotolia_113356_Subscription_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125106"/>
            <a:ext cx="1504709" cy="226666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myndset.com/wp-content/uploads/2012/02/money-hand-cash-dollars-Fotolia_113356_Subscription_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49256" y="1125106"/>
            <a:ext cx="1504709" cy="22666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myndset.com/wp-content/uploads/2012/02/money-hand-cash-dollars-Fotolia_113356_Subscription_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8343" y="3474766"/>
            <a:ext cx="1504709" cy="226666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myndset.com/wp-content/uploads/2012/02/money-hand-cash-dollars-Fotolia_113356_Subscription_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799" y="3474766"/>
            <a:ext cx="1504709" cy="226666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myndset.com/wp-content/uploads/2012/02/money-hand-cash-dollars-Fotolia_113356_Subscription_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49255" y="3474766"/>
            <a:ext cx="1504709" cy="226666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57290" y="1599668"/>
            <a:ext cx="2796511" cy="1853154"/>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57289" y="3590513"/>
            <a:ext cx="2796511" cy="1853154"/>
          </a:xfrm>
          <a:prstGeom prst="rect">
            <a:avLst/>
          </a:prstGeom>
        </p:spPr>
      </p:pic>
      <p:sp>
        <p:nvSpPr>
          <p:cNvPr id="13" name="TextBox 12"/>
          <p:cNvSpPr txBox="1"/>
          <p:nvPr/>
        </p:nvSpPr>
        <p:spPr>
          <a:xfrm>
            <a:off x="4749218" y="2306458"/>
            <a:ext cx="4861367" cy="2308324"/>
          </a:xfrm>
          <a:prstGeom prst="homePlate">
            <a:avLst/>
          </a:prstGeom>
          <a:solidFill>
            <a:srgbClr val="00B0F0"/>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sz="3600" dirty="0" smtClean="0">
                <a:solidFill>
                  <a:schemeClr val="tx1">
                    <a:lumMod val="85000"/>
                    <a:lumOff val="15000"/>
                  </a:schemeClr>
                </a:solidFill>
                <a:latin typeface="Arial Black" panose="020B0A04020102020204" pitchFamily="34" charset="0"/>
              </a:rPr>
              <a:t>$1=50Rs.</a:t>
            </a:r>
          </a:p>
          <a:p>
            <a:pPr algn="ctr"/>
            <a:r>
              <a:rPr lang="en-US" sz="3600" dirty="0" smtClean="0">
                <a:solidFill>
                  <a:schemeClr val="tx1">
                    <a:lumMod val="85000"/>
                    <a:lumOff val="15000"/>
                  </a:schemeClr>
                </a:solidFill>
                <a:latin typeface="Arial Black" panose="020B0A04020102020204" pitchFamily="34" charset="0"/>
              </a:rPr>
              <a:t>$1=40Rs.</a:t>
            </a:r>
          </a:p>
          <a:p>
            <a:pPr algn="ctr"/>
            <a:r>
              <a:rPr lang="en-US" sz="3600" dirty="0" smtClean="0">
                <a:solidFill>
                  <a:schemeClr val="tx1">
                    <a:lumMod val="85000"/>
                    <a:lumOff val="15000"/>
                  </a:schemeClr>
                </a:solidFill>
                <a:latin typeface="Arial Black" panose="020B0A04020102020204" pitchFamily="34" charset="0"/>
              </a:rPr>
              <a:t>Bad for Indian exporters</a:t>
            </a:r>
            <a:endParaRPr lang="en-US" sz="3600" dirty="0">
              <a:solidFill>
                <a:schemeClr val="tx1">
                  <a:lumMod val="85000"/>
                  <a:lumOff val="15000"/>
                </a:schemeClr>
              </a:solidFill>
              <a:latin typeface="Arial Black" panose="020B0A04020102020204" pitchFamily="34" charset="0"/>
            </a:endParaRPr>
          </a:p>
        </p:txBody>
      </p:sp>
    </p:spTree>
    <p:extLst>
      <p:ext uri="{BB962C8B-B14F-4D97-AF65-F5344CB8AC3E}">
        <p14:creationId xmlns:p14="http://schemas.microsoft.com/office/powerpoint/2010/main" val="3829044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705"/>
          <a:stretch/>
        </p:blipFill>
        <p:spPr>
          <a:xfrm>
            <a:off x="6096000" y="795523"/>
            <a:ext cx="5948514" cy="519297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843" y="1066406"/>
            <a:ext cx="2794000" cy="34036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843" y="4000500"/>
            <a:ext cx="3810000" cy="2857500"/>
          </a:xfrm>
          <a:prstGeom prst="rect">
            <a:avLst/>
          </a:prstGeom>
        </p:spPr>
      </p:pic>
      <p:cxnSp>
        <p:nvCxnSpPr>
          <p:cNvPr id="8" name="Straight Arrow Connector 7"/>
          <p:cNvCxnSpPr/>
          <p:nvPr/>
        </p:nvCxnSpPr>
        <p:spPr>
          <a:xfrm flipH="1" flipV="1">
            <a:off x="3530278" y="2754775"/>
            <a:ext cx="2565722" cy="2786489"/>
          </a:xfrm>
          <a:prstGeom prst="straightConnector1">
            <a:avLst/>
          </a:prstGeom>
          <a:ln w="152400">
            <a:solidFill>
              <a:srgbClr val="00B0F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sp>
        <p:nvSpPr>
          <p:cNvPr id="10" name="Up Arrow Callout 9"/>
          <p:cNvSpPr/>
          <p:nvPr/>
        </p:nvSpPr>
        <p:spPr>
          <a:xfrm>
            <a:off x="6604000" y="5628074"/>
            <a:ext cx="5072160" cy="1197864"/>
          </a:xfrm>
          <a:prstGeom prst="upArrowCallout">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Franklin Gothic Heavy" panose="020B0903020102020204" pitchFamily="34" charset="0"/>
              </a:rPr>
              <a:t>Balance of Payment ZERO</a:t>
            </a:r>
            <a:endParaRPr lang="en-US" sz="2800" dirty="0">
              <a:latin typeface="Franklin Gothic Heavy" panose="020B0903020102020204" pitchFamily="34" charset="0"/>
            </a:endParaRPr>
          </a:p>
        </p:txBody>
      </p:sp>
      <p:sp>
        <p:nvSpPr>
          <p:cNvPr id="3" name="Title 2"/>
          <p:cNvSpPr>
            <a:spLocks noGrp="1"/>
          </p:cNvSpPr>
          <p:nvPr>
            <p:ph type="title"/>
          </p:nvPr>
        </p:nvSpPr>
        <p:spPr>
          <a:xfrm>
            <a:off x="416843" y="268315"/>
            <a:ext cx="8120605" cy="1344191"/>
          </a:xfrm>
        </p:spPr>
        <p:txBody>
          <a:bodyPr>
            <a:normAutofit fontScale="90000"/>
          </a:bodyPr>
          <a:lstStyle/>
          <a:p>
            <a:r>
              <a:rPr lang="en-US" dirty="0" smtClean="0"/>
              <a:t>If BoP surplus- RBI should purchase those $$ (</a:t>
            </a:r>
            <a:r>
              <a:rPr lang="en-US" dirty="0" err="1" smtClean="0"/>
              <a:t>Mill.USD</a:t>
            </a:r>
            <a:r>
              <a:rPr lang="en-US" dirty="0" smtClean="0"/>
              <a:t>)</a:t>
            </a:r>
            <a:endParaRPr lang="en-US" dirty="0"/>
          </a:p>
        </p:txBody>
      </p:sp>
    </p:spTree>
    <p:extLst>
      <p:ext uri="{BB962C8B-B14F-4D97-AF65-F5344CB8AC3E}">
        <p14:creationId xmlns:p14="http://schemas.microsoft.com/office/powerpoint/2010/main" val="42736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Why </a:t>
            </a:r>
            <a:r>
              <a:rPr lang="en-US" dirty="0" err="1" smtClean="0"/>
              <a:t>BoP</a:t>
            </a:r>
            <a:r>
              <a:rPr lang="en-US" dirty="0" smtClean="0"/>
              <a:t> crisis in 1991-92?</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27936607"/>
              </p:ext>
            </p:extLst>
          </p:nvPr>
        </p:nvGraphicFramePr>
        <p:xfrm>
          <a:off x="838196" y="1253796"/>
          <a:ext cx="9567676" cy="4533720"/>
        </p:xfrm>
        <a:graphic>
          <a:graphicData uri="http://schemas.openxmlformats.org/drawingml/2006/table">
            <a:tbl>
              <a:tblPr>
                <a:tableStyleId>{5C22544A-7EE6-4342-B048-85BDC9FD1C3A}</a:tableStyleId>
              </a:tblPr>
              <a:tblGrid>
                <a:gridCol w="4783838"/>
                <a:gridCol w="4783838"/>
              </a:tblGrid>
              <a:tr h="433934">
                <a:tc>
                  <a:txBody>
                    <a:bodyPr/>
                    <a:lstStyle/>
                    <a:p>
                      <a:pPr algn="ctr" fontAlgn="b"/>
                      <a:r>
                        <a:rPr lang="en-US" sz="5400" dirty="0" smtClean="0">
                          <a:latin typeface="Franklin Gothic Demi Cond" panose="020B0706030402020204" pitchFamily="34" charset="0"/>
                        </a:rPr>
                        <a:t>1991 (Apr-Sep)</a:t>
                      </a:r>
                      <a:endParaRPr lang="en-US" sz="5400" dirty="0">
                        <a:latin typeface="Franklin Gothic Demi Cond" panose="020B0706030402020204" pitchFamily="34" charset="0"/>
                      </a:endParaRPr>
                    </a:p>
                  </a:txBody>
                  <a:tcPr marL="7620" marR="7620" marT="7620" marB="0" anchor="ctr"/>
                </a:tc>
                <a:tc>
                  <a:txBody>
                    <a:bodyPr/>
                    <a:lstStyle/>
                    <a:p>
                      <a:pPr algn="ctr" fontAlgn="b"/>
                      <a:r>
                        <a:rPr lang="en-US" sz="5400">
                          <a:latin typeface="Franklin Gothic Demi Cond" panose="020B0706030402020204" pitchFamily="34" charset="0"/>
                        </a:rPr>
                        <a:t>Million $$</a:t>
                      </a:r>
                    </a:p>
                  </a:txBody>
                  <a:tcPr marL="7620" marR="7620" marT="7620" marB="0" anchor="ctr"/>
                </a:tc>
              </a:tr>
              <a:tr h="433934">
                <a:tc>
                  <a:txBody>
                    <a:bodyPr/>
                    <a:lstStyle/>
                    <a:p>
                      <a:pPr algn="ctr" fontAlgn="b"/>
                      <a:r>
                        <a:rPr lang="en-US" sz="5400" dirty="0">
                          <a:latin typeface="Franklin Gothic Demi Cond" panose="020B0706030402020204" pitchFamily="34" charset="0"/>
                        </a:rPr>
                        <a:t>Current</a:t>
                      </a:r>
                    </a:p>
                  </a:txBody>
                  <a:tcPr marL="7620" marR="7620" marT="7620" marB="0" anchor="ctr"/>
                </a:tc>
                <a:tc>
                  <a:txBody>
                    <a:bodyPr/>
                    <a:lstStyle/>
                    <a:p>
                      <a:pPr algn="ctr" fontAlgn="b"/>
                      <a:r>
                        <a:rPr lang="en-US" sz="5400">
                          <a:latin typeface="Franklin Gothic Demi Cond" panose="020B0706030402020204" pitchFamily="34" charset="0"/>
                        </a:rPr>
                        <a:t>-6634</a:t>
                      </a:r>
                    </a:p>
                  </a:txBody>
                  <a:tcPr marL="7620" marR="7620" marT="7620" marB="0" anchor="ctr"/>
                </a:tc>
              </a:tr>
              <a:tr h="433934">
                <a:tc>
                  <a:txBody>
                    <a:bodyPr/>
                    <a:lstStyle/>
                    <a:p>
                      <a:pPr algn="ctr" fontAlgn="b"/>
                      <a:r>
                        <a:rPr lang="en-US" sz="5400" dirty="0">
                          <a:latin typeface="Franklin Gothic Demi Cond" panose="020B0706030402020204" pitchFamily="34" charset="0"/>
                        </a:rPr>
                        <a:t>Capital</a:t>
                      </a:r>
                    </a:p>
                  </a:txBody>
                  <a:tcPr marL="7620" marR="7620" marT="7620" marB="0" anchor="ctr"/>
                </a:tc>
                <a:tc>
                  <a:txBody>
                    <a:bodyPr/>
                    <a:lstStyle/>
                    <a:p>
                      <a:pPr algn="ctr" fontAlgn="b"/>
                      <a:r>
                        <a:rPr lang="en-US" sz="5400" dirty="0">
                          <a:latin typeface="Franklin Gothic Demi Cond" panose="020B0706030402020204" pitchFamily="34" charset="0"/>
                        </a:rPr>
                        <a:t>4808</a:t>
                      </a:r>
                    </a:p>
                  </a:txBody>
                  <a:tcPr marL="7620" marR="7620" marT="7620" marB="0" anchor="ctr"/>
                </a:tc>
              </a:tr>
              <a:tr h="813627">
                <a:tc>
                  <a:txBody>
                    <a:bodyPr/>
                    <a:lstStyle/>
                    <a:p>
                      <a:pPr algn="ctr" fontAlgn="b"/>
                      <a:r>
                        <a:rPr lang="en-US" sz="5400" dirty="0">
                          <a:latin typeface="Franklin Gothic Demi Cond" panose="020B0706030402020204" pitchFamily="34" charset="0"/>
                        </a:rPr>
                        <a:t>Overall Balance</a:t>
                      </a:r>
                    </a:p>
                  </a:txBody>
                  <a:tcPr marL="7620" marR="7620" marT="7620" marB="0" anchor="ctr">
                    <a:solidFill>
                      <a:srgbClr val="FF9999"/>
                    </a:solidFill>
                  </a:tcPr>
                </a:tc>
                <a:tc>
                  <a:txBody>
                    <a:bodyPr/>
                    <a:lstStyle/>
                    <a:p>
                      <a:pPr algn="ctr" fontAlgn="b"/>
                      <a:r>
                        <a:rPr lang="en-US" sz="5400" dirty="0">
                          <a:latin typeface="Franklin Gothic Demi Cond" panose="020B0706030402020204" pitchFamily="34" charset="0"/>
                        </a:rPr>
                        <a:t>-1826</a:t>
                      </a:r>
                    </a:p>
                  </a:txBody>
                  <a:tcPr marL="7620" marR="7620" marT="7620" marB="0" anchor="ctr">
                    <a:solidFill>
                      <a:srgbClr val="FF9999"/>
                    </a:solidFill>
                  </a:tcPr>
                </a:tc>
              </a:tr>
              <a:tr h="1211400">
                <a:tc>
                  <a:txBody>
                    <a:bodyPr/>
                    <a:lstStyle/>
                    <a:p>
                      <a:pPr algn="ctr" fontAlgn="b"/>
                      <a:endParaRPr lang="en-US" sz="5400" dirty="0">
                        <a:latin typeface="Franklin Gothic Demi Cond" panose="020B0706030402020204" pitchFamily="34" charset="0"/>
                      </a:endParaRPr>
                    </a:p>
                  </a:txBody>
                  <a:tcPr marL="7620" marR="7620" marT="7620" marB="0" anchor="ctr"/>
                </a:tc>
                <a:tc>
                  <a:txBody>
                    <a:bodyPr/>
                    <a:lstStyle/>
                    <a:p>
                      <a:pPr algn="ctr" fontAlgn="b"/>
                      <a:endParaRPr lang="en-US" sz="5400" dirty="0">
                        <a:latin typeface="Franklin Gothic Demi Cond" panose="020B0706030402020204" pitchFamily="34" charset="0"/>
                      </a:endParaRPr>
                    </a:p>
                  </a:txBody>
                  <a:tcPr marL="7620" marR="7620" marT="7620" marB="0" anchor="ctr"/>
                </a:tc>
              </a:tr>
            </a:tbl>
          </a:graphicData>
        </a:graphic>
      </p:graphicFrame>
      <p:sp>
        <p:nvSpPr>
          <p:cNvPr id="8" name="Left Arrow 7"/>
          <p:cNvSpPr/>
          <p:nvPr/>
        </p:nvSpPr>
        <p:spPr>
          <a:xfrm>
            <a:off x="8784048" y="1709928"/>
            <a:ext cx="3407952" cy="232050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Franklin Gothic Heavy" panose="020B0903020102020204" pitchFamily="34" charset="0"/>
              </a:rPr>
              <a:t>Oil Import?</a:t>
            </a:r>
          </a:p>
          <a:p>
            <a:pPr algn="ctr"/>
            <a:r>
              <a:rPr lang="en-US" sz="2800" dirty="0" smtClean="0">
                <a:latin typeface="Franklin Gothic Heavy" panose="020B0903020102020204" pitchFamily="34" charset="0"/>
              </a:rPr>
              <a:t>Gulf war, USSR</a:t>
            </a:r>
            <a:endParaRPr lang="en-US" sz="2800" dirty="0">
              <a:latin typeface="Franklin Gothic Heavy" panose="020B0903020102020204" pitchFamily="34" charset="0"/>
            </a:endParaRPr>
          </a:p>
        </p:txBody>
      </p:sp>
    </p:spTree>
    <p:extLst>
      <p:ext uri="{BB962C8B-B14F-4D97-AF65-F5344CB8AC3E}">
        <p14:creationId xmlns:p14="http://schemas.microsoft.com/office/powerpoint/2010/main" val="112018078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If Balance of Payment is Negative</a:t>
            </a:r>
            <a:endParaRPr lang="en-US" dirty="0"/>
          </a:p>
        </p:txBody>
      </p:sp>
      <p:pic>
        <p:nvPicPr>
          <p:cNvPr id="1026" name="Picture 2" descr="http://myndset.com/wp-content/uploads/2012/02/money-hand-cash-dollars-Fotolia_113356_Subscription_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8344" y="1125106"/>
            <a:ext cx="1504709" cy="22666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myndset.com/wp-content/uploads/2012/02/money-hand-cash-dollars-Fotolia_113356_Subscription_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8343" y="3474766"/>
            <a:ext cx="1504709" cy="226666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98977" y="1621612"/>
            <a:ext cx="2796511" cy="1853154"/>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98976" y="3612457"/>
            <a:ext cx="2796511" cy="1853154"/>
          </a:xfrm>
          <a:prstGeom prst="rect">
            <a:avLst/>
          </a:prstGeom>
        </p:spPr>
      </p:pic>
      <p:sp>
        <p:nvSpPr>
          <p:cNvPr id="13" name="TextBox 12"/>
          <p:cNvSpPr txBox="1"/>
          <p:nvPr/>
        </p:nvSpPr>
        <p:spPr>
          <a:xfrm>
            <a:off x="1713052" y="2181296"/>
            <a:ext cx="4861367" cy="2862322"/>
          </a:xfrm>
          <a:prstGeom prst="leftArrowCallout">
            <a:avLst>
              <a:gd name="adj1" fmla="val 25000"/>
              <a:gd name="adj2" fmla="val 25000"/>
              <a:gd name="adj3" fmla="val 25000"/>
              <a:gd name="adj4" fmla="val 83310"/>
            </a:avLst>
          </a:prstGeom>
          <a:solidFill>
            <a:srgbClr val="00B0F0"/>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sz="3600" dirty="0" smtClean="0">
                <a:solidFill>
                  <a:schemeClr val="tx1">
                    <a:lumMod val="85000"/>
                    <a:lumOff val="15000"/>
                  </a:schemeClr>
                </a:solidFill>
                <a:latin typeface="Arial Black" panose="020B0A04020102020204" pitchFamily="34" charset="0"/>
              </a:rPr>
              <a:t>$1=50Rs.</a:t>
            </a:r>
          </a:p>
          <a:p>
            <a:pPr algn="ctr"/>
            <a:r>
              <a:rPr lang="en-US" sz="3600" dirty="0" smtClean="0">
                <a:solidFill>
                  <a:schemeClr val="tx1">
                    <a:lumMod val="85000"/>
                    <a:lumOff val="15000"/>
                  </a:schemeClr>
                </a:solidFill>
                <a:latin typeface="Arial Black" panose="020B0A04020102020204" pitchFamily="34" charset="0"/>
              </a:rPr>
              <a:t>$1=90Rs.</a:t>
            </a:r>
          </a:p>
          <a:p>
            <a:pPr algn="ctr"/>
            <a:r>
              <a:rPr lang="en-US" sz="3600" dirty="0" smtClean="0">
                <a:solidFill>
                  <a:schemeClr val="tx1">
                    <a:lumMod val="85000"/>
                    <a:lumOff val="15000"/>
                  </a:schemeClr>
                </a:solidFill>
                <a:latin typeface="Arial Black" panose="020B0A04020102020204" pitchFamily="34" charset="0"/>
              </a:rPr>
              <a:t>Bad for </a:t>
            </a:r>
          </a:p>
          <a:p>
            <a:pPr algn="ctr"/>
            <a:r>
              <a:rPr lang="en-US" sz="3600" dirty="0" smtClean="0">
                <a:solidFill>
                  <a:schemeClr val="tx1">
                    <a:lumMod val="85000"/>
                    <a:lumOff val="15000"/>
                  </a:schemeClr>
                </a:solidFill>
                <a:latin typeface="Arial Black" panose="020B0A04020102020204" pitchFamily="34" charset="0"/>
              </a:rPr>
              <a:t>Indian importers</a:t>
            </a:r>
            <a:endParaRPr lang="en-US" sz="3600" dirty="0">
              <a:solidFill>
                <a:schemeClr val="tx1">
                  <a:lumMod val="85000"/>
                  <a:lumOff val="15000"/>
                </a:schemeClr>
              </a:solidFill>
              <a:latin typeface="Arial Black" panose="020B0A04020102020204" pitchFamily="34" charset="0"/>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95489" y="1621612"/>
            <a:ext cx="2796511" cy="1853154"/>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95488" y="3612457"/>
            <a:ext cx="2796511" cy="1853154"/>
          </a:xfrm>
          <a:prstGeom prst="rect">
            <a:avLst/>
          </a:prstGeom>
        </p:spPr>
      </p:pic>
    </p:spTree>
    <p:extLst>
      <p:ext uri="{BB962C8B-B14F-4D97-AF65-F5344CB8AC3E}">
        <p14:creationId xmlns:p14="http://schemas.microsoft.com/office/powerpoint/2010/main" val="3425546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843" y="1066406"/>
            <a:ext cx="2794000" cy="34036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843" y="4000500"/>
            <a:ext cx="3810000" cy="2857500"/>
          </a:xfrm>
          <a:prstGeom prst="rect">
            <a:avLst/>
          </a:prstGeom>
        </p:spPr>
      </p:pic>
      <p:sp>
        <p:nvSpPr>
          <p:cNvPr id="10" name="Pentagon 9"/>
          <p:cNvSpPr/>
          <p:nvPr/>
        </p:nvSpPr>
        <p:spPr>
          <a:xfrm>
            <a:off x="4427687" y="5404654"/>
            <a:ext cx="7764313" cy="1361472"/>
          </a:xfrm>
          <a:prstGeom prst="homePlat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Franklin Gothic Heavy" panose="020B0903020102020204" pitchFamily="34" charset="0"/>
              </a:rPr>
              <a:t>RBI doesn’t have enough $$ to make BoP zero</a:t>
            </a:r>
            <a:endParaRPr lang="en-US" sz="3600" dirty="0">
              <a:latin typeface="Franklin Gothic Heavy" panose="020B0903020102020204" pitchFamily="34" charset="0"/>
            </a:endParaRPr>
          </a:p>
        </p:txBody>
      </p:sp>
      <p:sp>
        <p:nvSpPr>
          <p:cNvPr id="3" name="Title 2"/>
          <p:cNvSpPr>
            <a:spLocks noGrp="1"/>
          </p:cNvSpPr>
          <p:nvPr>
            <p:ph type="title"/>
          </p:nvPr>
        </p:nvSpPr>
        <p:spPr>
          <a:xfrm>
            <a:off x="416843" y="268315"/>
            <a:ext cx="8120605" cy="1344191"/>
          </a:xfrm>
        </p:spPr>
        <p:txBody>
          <a:bodyPr>
            <a:normAutofit fontScale="90000"/>
          </a:bodyPr>
          <a:lstStyle/>
          <a:p>
            <a:r>
              <a:rPr lang="en-US" dirty="0" smtClean="0"/>
              <a:t>If BoP negative RBI should sell its own $$ (</a:t>
            </a:r>
            <a:r>
              <a:rPr lang="en-US" dirty="0" err="1" smtClean="0"/>
              <a:t>Mill.USD</a:t>
            </a:r>
            <a:r>
              <a:rPr lang="en-US" dirty="0" smtClean="0"/>
              <a:t>)</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226026040"/>
              </p:ext>
            </p:extLst>
          </p:nvPr>
        </p:nvGraphicFramePr>
        <p:xfrm>
          <a:off x="5504970" y="1561984"/>
          <a:ext cx="6687030" cy="3695700"/>
        </p:xfrm>
        <a:graphic>
          <a:graphicData uri="http://schemas.openxmlformats.org/drawingml/2006/table">
            <a:tbl>
              <a:tblPr>
                <a:tableStyleId>{5C22544A-7EE6-4342-B048-85BDC9FD1C3A}</a:tableStyleId>
              </a:tblPr>
              <a:tblGrid>
                <a:gridCol w="3343515"/>
                <a:gridCol w="3343515"/>
              </a:tblGrid>
              <a:tr h="612879">
                <a:tc>
                  <a:txBody>
                    <a:bodyPr/>
                    <a:lstStyle/>
                    <a:p>
                      <a:pPr algn="ctr" fontAlgn="b"/>
                      <a:r>
                        <a:rPr lang="en-US" sz="4000" dirty="0" smtClean="0">
                          <a:latin typeface="Franklin Gothic Demi Cond" panose="020B0706030402020204" pitchFamily="34" charset="0"/>
                        </a:rPr>
                        <a:t>1991 (Apr-Sep)</a:t>
                      </a:r>
                      <a:endParaRPr lang="en-US" sz="4000" dirty="0">
                        <a:latin typeface="Franklin Gothic Demi Cond" panose="020B0706030402020204" pitchFamily="34" charset="0"/>
                      </a:endParaRPr>
                    </a:p>
                  </a:txBody>
                  <a:tcPr marL="7620" marR="7620" marT="7620" marB="0" anchor="ctr"/>
                </a:tc>
                <a:tc>
                  <a:txBody>
                    <a:bodyPr/>
                    <a:lstStyle/>
                    <a:p>
                      <a:pPr algn="ctr" fontAlgn="b"/>
                      <a:r>
                        <a:rPr lang="en-US" sz="4000">
                          <a:latin typeface="Franklin Gothic Demi Cond" panose="020B0706030402020204" pitchFamily="34" charset="0"/>
                        </a:rPr>
                        <a:t>Million $$</a:t>
                      </a:r>
                    </a:p>
                  </a:txBody>
                  <a:tcPr marL="7620" marR="7620" marT="7620" marB="0" anchor="ctr"/>
                </a:tc>
              </a:tr>
              <a:tr h="612879">
                <a:tc>
                  <a:txBody>
                    <a:bodyPr/>
                    <a:lstStyle/>
                    <a:p>
                      <a:pPr algn="ctr" fontAlgn="b"/>
                      <a:r>
                        <a:rPr lang="en-US" sz="4000" dirty="0">
                          <a:latin typeface="Franklin Gothic Demi Cond" panose="020B0706030402020204" pitchFamily="34" charset="0"/>
                        </a:rPr>
                        <a:t>Current</a:t>
                      </a:r>
                    </a:p>
                  </a:txBody>
                  <a:tcPr marL="7620" marR="7620" marT="7620" marB="0" anchor="ctr"/>
                </a:tc>
                <a:tc>
                  <a:txBody>
                    <a:bodyPr/>
                    <a:lstStyle/>
                    <a:p>
                      <a:pPr algn="ctr" fontAlgn="b"/>
                      <a:r>
                        <a:rPr lang="en-US" sz="4000">
                          <a:latin typeface="Franklin Gothic Demi Cond" panose="020B0706030402020204" pitchFamily="34" charset="0"/>
                        </a:rPr>
                        <a:t>-6634</a:t>
                      </a:r>
                    </a:p>
                  </a:txBody>
                  <a:tcPr marL="7620" marR="7620" marT="7620" marB="0" anchor="ctr"/>
                </a:tc>
              </a:tr>
              <a:tr h="612879">
                <a:tc>
                  <a:txBody>
                    <a:bodyPr/>
                    <a:lstStyle/>
                    <a:p>
                      <a:pPr algn="ctr" fontAlgn="b"/>
                      <a:r>
                        <a:rPr lang="en-US" sz="4000" dirty="0">
                          <a:latin typeface="Franklin Gothic Demi Cond" panose="020B0706030402020204" pitchFamily="34" charset="0"/>
                        </a:rPr>
                        <a:t>Capital</a:t>
                      </a:r>
                    </a:p>
                  </a:txBody>
                  <a:tcPr marL="7620" marR="7620" marT="7620" marB="0" anchor="ctr"/>
                </a:tc>
                <a:tc>
                  <a:txBody>
                    <a:bodyPr/>
                    <a:lstStyle/>
                    <a:p>
                      <a:pPr algn="ctr" fontAlgn="b"/>
                      <a:r>
                        <a:rPr lang="en-US" sz="4000" dirty="0">
                          <a:latin typeface="Franklin Gothic Demi Cond" panose="020B0706030402020204" pitchFamily="34" charset="0"/>
                        </a:rPr>
                        <a:t>4808</a:t>
                      </a:r>
                    </a:p>
                  </a:txBody>
                  <a:tcPr marL="7620" marR="7620" marT="7620" marB="0" anchor="ctr"/>
                </a:tc>
              </a:tr>
              <a:tr h="612879">
                <a:tc>
                  <a:txBody>
                    <a:bodyPr/>
                    <a:lstStyle/>
                    <a:p>
                      <a:pPr algn="ctr" fontAlgn="b"/>
                      <a:r>
                        <a:rPr lang="en-US" sz="4000" dirty="0">
                          <a:latin typeface="Franklin Gothic Demi Cond" panose="020B0706030402020204" pitchFamily="34" charset="0"/>
                        </a:rPr>
                        <a:t>Overall Balance</a:t>
                      </a:r>
                    </a:p>
                  </a:txBody>
                  <a:tcPr marL="7620" marR="7620" marT="7620" marB="0" anchor="ctr">
                    <a:solidFill>
                      <a:srgbClr val="FF9999"/>
                    </a:solidFill>
                  </a:tcPr>
                </a:tc>
                <a:tc>
                  <a:txBody>
                    <a:bodyPr/>
                    <a:lstStyle/>
                    <a:p>
                      <a:pPr algn="ctr" fontAlgn="b"/>
                      <a:r>
                        <a:rPr lang="en-US" sz="4000" dirty="0">
                          <a:latin typeface="Franklin Gothic Demi Cond" panose="020B0706030402020204" pitchFamily="34" charset="0"/>
                        </a:rPr>
                        <a:t>-1826</a:t>
                      </a:r>
                    </a:p>
                  </a:txBody>
                  <a:tcPr marL="7620" marR="7620" marT="7620" marB="0" anchor="ctr">
                    <a:solidFill>
                      <a:srgbClr val="FF9999"/>
                    </a:solidFill>
                  </a:tcPr>
                </a:tc>
              </a:tr>
              <a:tr h="1220135">
                <a:tc>
                  <a:txBody>
                    <a:bodyPr/>
                    <a:lstStyle/>
                    <a:p>
                      <a:pPr algn="ctr" fontAlgn="b"/>
                      <a:r>
                        <a:rPr lang="en-US" sz="4000" dirty="0">
                          <a:latin typeface="Franklin Gothic Demi Cond" panose="020B0706030402020204" pitchFamily="34" charset="0"/>
                        </a:rPr>
                        <a:t>RBI's Forex Reserve</a:t>
                      </a:r>
                    </a:p>
                  </a:txBody>
                  <a:tcPr marL="7620" marR="7620" marT="7620" marB="0" anchor="ctr"/>
                </a:tc>
                <a:tc>
                  <a:txBody>
                    <a:bodyPr/>
                    <a:lstStyle/>
                    <a:p>
                      <a:pPr algn="ctr" fontAlgn="b"/>
                      <a:r>
                        <a:rPr lang="en-US" sz="4000" dirty="0">
                          <a:latin typeface="Franklin Gothic Demi Cond" panose="020B0706030402020204" pitchFamily="34" charset="0"/>
                        </a:rPr>
                        <a:t>728</a:t>
                      </a:r>
                    </a:p>
                  </a:txBody>
                  <a:tcPr marL="7620" marR="7620" marT="7620" marB="0" anchor="ctr"/>
                </a:tc>
              </a:tr>
            </a:tbl>
          </a:graphicData>
        </a:graphic>
      </p:graphicFrame>
      <p:cxnSp>
        <p:nvCxnSpPr>
          <p:cNvPr id="8" name="Straight Arrow Connector 7"/>
          <p:cNvCxnSpPr/>
          <p:nvPr/>
        </p:nvCxnSpPr>
        <p:spPr>
          <a:xfrm>
            <a:off x="3287210" y="2639028"/>
            <a:ext cx="2789499" cy="2187616"/>
          </a:xfrm>
          <a:prstGeom prst="straightConnector1">
            <a:avLst/>
          </a:prstGeom>
          <a:ln w="152400">
            <a:solidFill>
              <a:srgbClr val="00B0F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403808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Why </a:t>
            </a:r>
            <a:r>
              <a:rPr lang="en-US" dirty="0" err="1" smtClean="0"/>
              <a:t>BoP</a:t>
            </a:r>
            <a:r>
              <a:rPr lang="en-US" dirty="0" smtClean="0"/>
              <a:t> crisis in 1991-92?</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67211170"/>
              </p:ext>
            </p:extLst>
          </p:nvPr>
        </p:nvGraphicFramePr>
        <p:xfrm>
          <a:off x="838196" y="1253796"/>
          <a:ext cx="8964172" cy="4533720"/>
        </p:xfrm>
        <a:graphic>
          <a:graphicData uri="http://schemas.openxmlformats.org/drawingml/2006/table">
            <a:tbl>
              <a:tblPr>
                <a:tableStyleId>{5C22544A-7EE6-4342-B048-85BDC9FD1C3A}</a:tableStyleId>
              </a:tblPr>
              <a:tblGrid>
                <a:gridCol w="4482086"/>
                <a:gridCol w="4482086"/>
              </a:tblGrid>
              <a:tr h="433934">
                <a:tc>
                  <a:txBody>
                    <a:bodyPr/>
                    <a:lstStyle/>
                    <a:p>
                      <a:pPr algn="ctr" fontAlgn="b"/>
                      <a:r>
                        <a:rPr lang="en-US" sz="5400" dirty="0" smtClean="0">
                          <a:latin typeface="Franklin Gothic Demi Cond" panose="020B0706030402020204" pitchFamily="34" charset="0"/>
                        </a:rPr>
                        <a:t>1991 (Apr-Sep)</a:t>
                      </a:r>
                      <a:endParaRPr lang="en-US" sz="5400" dirty="0">
                        <a:latin typeface="Franklin Gothic Demi Cond" panose="020B0706030402020204" pitchFamily="34" charset="0"/>
                      </a:endParaRPr>
                    </a:p>
                  </a:txBody>
                  <a:tcPr marL="7620" marR="7620" marT="7620" marB="0" anchor="ctr"/>
                </a:tc>
                <a:tc>
                  <a:txBody>
                    <a:bodyPr/>
                    <a:lstStyle/>
                    <a:p>
                      <a:pPr algn="ctr" fontAlgn="b"/>
                      <a:r>
                        <a:rPr lang="en-US" sz="5400" dirty="0">
                          <a:latin typeface="Franklin Gothic Demi Cond" panose="020B0706030402020204" pitchFamily="34" charset="0"/>
                        </a:rPr>
                        <a:t>Million $$</a:t>
                      </a:r>
                    </a:p>
                  </a:txBody>
                  <a:tcPr marL="7620" marR="7620" marT="7620" marB="0" anchor="ctr"/>
                </a:tc>
              </a:tr>
              <a:tr h="433934">
                <a:tc>
                  <a:txBody>
                    <a:bodyPr/>
                    <a:lstStyle/>
                    <a:p>
                      <a:pPr algn="ctr" fontAlgn="b"/>
                      <a:r>
                        <a:rPr lang="en-US" sz="5400" dirty="0">
                          <a:latin typeface="Franklin Gothic Demi Cond" panose="020B0706030402020204" pitchFamily="34" charset="0"/>
                        </a:rPr>
                        <a:t>Current</a:t>
                      </a:r>
                    </a:p>
                  </a:txBody>
                  <a:tcPr marL="7620" marR="7620" marT="7620" marB="0" anchor="ctr"/>
                </a:tc>
                <a:tc>
                  <a:txBody>
                    <a:bodyPr/>
                    <a:lstStyle/>
                    <a:p>
                      <a:pPr algn="ctr" fontAlgn="b"/>
                      <a:r>
                        <a:rPr lang="en-US" sz="5400">
                          <a:latin typeface="Franklin Gothic Demi Cond" panose="020B0706030402020204" pitchFamily="34" charset="0"/>
                        </a:rPr>
                        <a:t>-6634</a:t>
                      </a:r>
                    </a:p>
                  </a:txBody>
                  <a:tcPr marL="7620" marR="7620" marT="7620" marB="0" anchor="ctr"/>
                </a:tc>
              </a:tr>
              <a:tr h="433934">
                <a:tc>
                  <a:txBody>
                    <a:bodyPr/>
                    <a:lstStyle/>
                    <a:p>
                      <a:pPr algn="ctr" fontAlgn="b"/>
                      <a:r>
                        <a:rPr lang="en-US" sz="5400" dirty="0">
                          <a:latin typeface="Franklin Gothic Demi Cond" panose="020B0706030402020204" pitchFamily="34" charset="0"/>
                        </a:rPr>
                        <a:t>Capital</a:t>
                      </a:r>
                    </a:p>
                  </a:txBody>
                  <a:tcPr marL="7620" marR="7620" marT="7620" marB="0" anchor="ctr"/>
                </a:tc>
                <a:tc>
                  <a:txBody>
                    <a:bodyPr/>
                    <a:lstStyle/>
                    <a:p>
                      <a:pPr algn="ctr" fontAlgn="b"/>
                      <a:r>
                        <a:rPr lang="en-US" sz="5400" dirty="0">
                          <a:latin typeface="Franklin Gothic Demi Cond" panose="020B0706030402020204" pitchFamily="34" charset="0"/>
                        </a:rPr>
                        <a:t>4808</a:t>
                      </a:r>
                    </a:p>
                  </a:txBody>
                  <a:tcPr marL="7620" marR="7620" marT="7620" marB="0" anchor="ctr"/>
                </a:tc>
              </a:tr>
              <a:tr h="813627">
                <a:tc>
                  <a:txBody>
                    <a:bodyPr/>
                    <a:lstStyle/>
                    <a:p>
                      <a:pPr algn="ctr" fontAlgn="b"/>
                      <a:r>
                        <a:rPr lang="en-US" sz="5400" dirty="0">
                          <a:latin typeface="Franklin Gothic Demi Cond" panose="020B0706030402020204" pitchFamily="34" charset="0"/>
                        </a:rPr>
                        <a:t>Overall Balance</a:t>
                      </a:r>
                    </a:p>
                  </a:txBody>
                  <a:tcPr marL="7620" marR="7620" marT="7620" marB="0" anchor="ctr">
                    <a:solidFill>
                      <a:srgbClr val="FF9999"/>
                    </a:solidFill>
                  </a:tcPr>
                </a:tc>
                <a:tc>
                  <a:txBody>
                    <a:bodyPr/>
                    <a:lstStyle/>
                    <a:p>
                      <a:pPr algn="ctr" fontAlgn="b"/>
                      <a:r>
                        <a:rPr lang="en-US" sz="5400" dirty="0">
                          <a:latin typeface="Franklin Gothic Demi Cond" panose="020B0706030402020204" pitchFamily="34" charset="0"/>
                        </a:rPr>
                        <a:t>-1826</a:t>
                      </a:r>
                    </a:p>
                  </a:txBody>
                  <a:tcPr marL="7620" marR="7620" marT="7620" marB="0" anchor="ctr">
                    <a:solidFill>
                      <a:srgbClr val="FF9999"/>
                    </a:solidFill>
                  </a:tcPr>
                </a:tc>
              </a:tr>
              <a:tr h="1211400">
                <a:tc>
                  <a:txBody>
                    <a:bodyPr/>
                    <a:lstStyle/>
                    <a:p>
                      <a:pPr algn="ctr" fontAlgn="b"/>
                      <a:r>
                        <a:rPr lang="en-US" sz="4800" dirty="0" smtClean="0">
                          <a:latin typeface="Franklin Gothic Demi Cond" panose="020B0706030402020204" pitchFamily="34" charset="0"/>
                        </a:rPr>
                        <a:t>IMF loan</a:t>
                      </a:r>
                      <a:endParaRPr lang="en-US" sz="4800" dirty="0">
                        <a:latin typeface="Franklin Gothic Demi Cond" panose="020B0706030402020204" pitchFamily="34" charset="0"/>
                      </a:endParaRPr>
                    </a:p>
                  </a:txBody>
                  <a:tcPr marL="7620" marR="7620" marT="7620" marB="0" anchor="ctr"/>
                </a:tc>
                <a:tc>
                  <a:txBody>
                    <a:bodyPr/>
                    <a:lstStyle/>
                    <a:p>
                      <a:pPr algn="ctr" fontAlgn="b"/>
                      <a:r>
                        <a:rPr lang="en-US" sz="4800" dirty="0" smtClean="0">
                          <a:latin typeface="Franklin Gothic Demi Cond" panose="020B0706030402020204" pitchFamily="34" charset="0"/>
                        </a:rPr>
                        <a:t>+2300</a:t>
                      </a:r>
                      <a:endParaRPr lang="en-US" sz="4800" dirty="0">
                        <a:latin typeface="Franklin Gothic Demi Cond" panose="020B0706030402020204" pitchFamily="34" charset="0"/>
                      </a:endParaRPr>
                    </a:p>
                  </a:txBody>
                  <a:tcPr marL="7620" marR="7620" marT="7620" marB="0" anchor="ctr"/>
                </a:tc>
              </a:tr>
            </a:tbl>
          </a:graphicData>
        </a:graphic>
      </p:graphicFrame>
      <p:sp>
        <p:nvSpPr>
          <p:cNvPr id="5" name="Left Arrow 4"/>
          <p:cNvSpPr/>
          <p:nvPr/>
        </p:nvSpPr>
        <p:spPr>
          <a:xfrm>
            <a:off x="8394307" y="3282696"/>
            <a:ext cx="3797693" cy="2483027"/>
          </a:xfrm>
          <a:prstGeom prst="leftArrow">
            <a:avLst>
              <a:gd name="adj1" fmla="val 65362"/>
              <a:gd name="adj2" fmla="val 3875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smtClean="0">
                <a:solidFill>
                  <a:schemeClr val="tx1">
                    <a:lumMod val="95000"/>
                    <a:lumOff val="5000"/>
                  </a:schemeClr>
                </a:solidFill>
                <a:latin typeface="Arial Black" panose="020B0A04020102020204" pitchFamily="34" charset="0"/>
              </a:rPr>
              <a:t>GOLD pledge</a:t>
            </a:r>
          </a:p>
          <a:p>
            <a:pPr algn="ctr"/>
            <a:r>
              <a:rPr lang="en-US" sz="3200" dirty="0" smtClean="0">
                <a:solidFill>
                  <a:schemeClr val="tx1">
                    <a:lumMod val="95000"/>
                    <a:lumOff val="5000"/>
                  </a:schemeClr>
                </a:solidFill>
                <a:latin typeface="Arial Black" panose="020B0A04020102020204" pitchFamily="34" charset="0"/>
              </a:rPr>
              <a:t>65 </a:t>
            </a:r>
            <a:r>
              <a:rPr lang="en-US" sz="3200" dirty="0" err="1" smtClean="0">
                <a:solidFill>
                  <a:schemeClr val="tx1">
                    <a:lumMod val="95000"/>
                    <a:lumOff val="5000"/>
                  </a:schemeClr>
                </a:solidFill>
                <a:latin typeface="Arial Black" panose="020B0A04020102020204" pitchFamily="34" charset="0"/>
              </a:rPr>
              <a:t>tonnes</a:t>
            </a:r>
            <a:endParaRPr lang="en-US" sz="3200" dirty="0">
              <a:solidFill>
                <a:schemeClr val="tx1">
                  <a:lumMod val="95000"/>
                  <a:lumOff val="5000"/>
                </a:schemeClr>
              </a:solidFill>
              <a:latin typeface="Arial Black" panose="020B0A04020102020204" pitchFamily="34" charset="0"/>
            </a:endParaRPr>
          </a:p>
        </p:txBody>
      </p:sp>
    </p:spTree>
    <p:extLst>
      <p:ext uri="{BB962C8B-B14F-4D97-AF65-F5344CB8AC3E}">
        <p14:creationId xmlns:p14="http://schemas.microsoft.com/office/powerpoint/2010/main" val="377815132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BoP crisis when capital account surplus are insufficient to finance current account deficit</a:t>
            </a:r>
          </a:p>
          <a:p>
            <a:r>
              <a:rPr lang="en-US" dirty="0" smtClean="0"/>
              <a:t>Great depreciation of currency.</a:t>
            </a:r>
            <a:endParaRPr lang="en-US" dirty="0" smtClean="0"/>
          </a:p>
          <a:p>
            <a:r>
              <a:rPr lang="en-US" dirty="0" smtClean="0"/>
              <a:t>CAD </a:t>
            </a:r>
            <a:r>
              <a:rPr lang="en-US" dirty="0" smtClean="0"/>
              <a:t>should be kept low (OR Positive)</a:t>
            </a:r>
          </a:p>
          <a:p>
            <a:r>
              <a:rPr lang="en-US" dirty="0" smtClean="0"/>
              <a:t>Capital surplus large (attract investment, LPG reforms)</a:t>
            </a:r>
          </a:p>
          <a:p>
            <a:r>
              <a:rPr lang="en-US" dirty="0" smtClean="0"/>
              <a:t>Central Bank must have large-FOREX reserve</a:t>
            </a:r>
          </a:p>
        </p:txBody>
      </p:sp>
      <p:sp>
        <p:nvSpPr>
          <p:cNvPr id="3" name="Title 2"/>
          <p:cNvSpPr>
            <a:spLocks noGrp="1"/>
          </p:cNvSpPr>
          <p:nvPr>
            <p:ph type="title"/>
          </p:nvPr>
        </p:nvSpPr>
        <p:spPr/>
        <p:txBody>
          <a:bodyPr>
            <a:normAutofit fontScale="90000"/>
          </a:bodyPr>
          <a:lstStyle/>
          <a:p>
            <a:r>
              <a:rPr lang="en-US" dirty="0" smtClean="0"/>
              <a:t>Moral of the story: how to face BoP crisis?</a:t>
            </a:r>
            <a:endParaRPr lang="en-US" dirty="0"/>
          </a:p>
        </p:txBody>
      </p:sp>
    </p:spTree>
    <p:extLst>
      <p:ext uri="{BB962C8B-B14F-4D97-AF65-F5344CB8AC3E}">
        <p14:creationId xmlns:p14="http://schemas.microsoft.com/office/powerpoint/2010/main" val="369975401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Forex Reserve</a:t>
            </a:r>
            <a:endParaRPr lang="en-US" dirty="0"/>
          </a:p>
        </p:txBody>
      </p:sp>
      <p:sp>
        <p:nvSpPr>
          <p:cNvPr id="4" name="Text Placeholder 3"/>
          <p:cNvSpPr>
            <a:spLocks noGrp="1"/>
          </p:cNvSpPr>
          <p:nvPr>
            <p:ph type="body" idx="1"/>
          </p:nvPr>
        </p:nvSpPr>
        <p:spPr/>
        <p:txBody>
          <a:bodyPr/>
          <a:lstStyle/>
          <a:p>
            <a:r>
              <a:rPr lang="en-US" dirty="0" smtClean="0"/>
              <a:t>Components</a:t>
            </a:r>
          </a:p>
          <a:p>
            <a:r>
              <a:rPr lang="en-US" dirty="0" smtClean="0"/>
              <a:t>Ranking (March 2014)</a:t>
            </a:r>
            <a:endParaRPr lang="en-US" dirty="0"/>
          </a:p>
        </p:txBody>
      </p:sp>
      <p:pic>
        <p:nvPicPr>
          <p:cNvPr id="5" name="Picture 4"/>
          <p:cNvPicPr>
            <a:picLocks noChangeAspect="1"/>
          </p:cNvPicPr>
          <p:nvPr/>
        </p:nvPicPr>
        <p:blipFill>
          <a:blip r:embed="rId2"/>
          <a:stretch>
            <a:fillRect/>
          </a:stretch>
        </p:blipFill>
        <p:spPr>
          <a:xfrm>
            <a:off x="1138574" y="5468311"/>
            <a:ext cx="9697066" cy="1242680"/>
          </a:xfrm>
          <a:prstGeom prst="rect">
            <a:avLst/>
          </a:prstGeom>
        </p:spPr>
      </p:pic>
    </p:spTree>
    <p:extLst>
      <p:ext uri="{BB962C8B-B14F-4D97-AF65-F5344CB8AC3E}">
        <p14:creationId xmlns:p14="http://schemas.microsoft.com/office/powerpoint/2010/main" val="308678768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3"/>
          <a:stretch>
            <a:fillRect/>
          </a:stretch>
        </p:blipFill>
        <p:spPr>
          <a:xfrm>
            <a:off x="838200" y="1036256"/>
            <a:ext cx="9214158" cy="5574856"/>
          </a:xfrm>
          <a:prstGeom prst="rect">
            <a:avLst/>
          </a:prstGeom>
        </p:spPr>
      </p:pic>
      <p:sp>
        <p:nvSpPr>
          <p:cNvPr id="4" name="Title 3"/>
          <p:cNvSpPr>
            <a:spLocks noGrp="1"/>
          </p:cNvSpPr>
          <p:nvPr>
            <p:ph type="title"/>
          </p:nvPr>
        </p:nvSpPr>
        <p:spPr/>
        <p:txBody>
          <a:bodyPr>
            <a:normAutofit fontScale="90000"/>
          </a:bodyPr>
          <a:lstStyle/>
          <a:p>
            <a:r>
              <a:rPr lang="en-US" dirty="0" smtClean="0"/>
              <a:t>India’s Forex Reserve (March 2014)</a:t>
            </a:r>
            <a:endParaRPr lang="en-US" dirty="0"/>
          </a:p>
        </p:txBody>
      </p:sp>
    </p:spTree>
    <p:extLst>
      <p:ext uri="{BB962C8B-B14F-4D97-AF65-F5344CB8AC3E}">
        <p14:creationId xmlns:p14="http://schemas.microsoft.com/office/powerpoint/2010/main" val="26386622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6440" y="2835797"/>
            <a:ext cx="4241311" cy="4022203"/>
          </a:xfrm>
          <a:prstGeom prst="rect">
            <a:avLst/>
          </a:prstGeom>
        </p:spPr>
      </p:pic>
      <p:graphicFrame>
        <p:nvGraphicFramePr>
          <p:cNvPr id="6" name="Content Placeholder 5"/>
          <p:cNvGraphicFramePr>
            <a:graphicFrameLocks noGrp="1"/>
          </p:cNvGraphicFramePr>
          <p:nvPr>
            <p:ph idx="1"/>
            <p:extLst/>
          </p:nvPr>
        </p:nvGraphicFramePr>
        <p:xfrm>
          <a:off x="838200" y="384048"/>
          <a:ext cx="10515600" cy="61996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rot="20316699">
            <a:off x="1227262" y="3016527"/>
            <a:ext cx="2316470" cy="1283910"/>
          </a:xfrm>
          <a:prstGeom prst="rightArrow">
            <a:avLst/>
          </a:prstGeom>
          <a:solidFill>
            <a:srgbClr val="7030A0"/>
          </a:solidFill>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sz="3600" dirty="0" smtClean="0">
                <a:latin typeface="Arial Black" panose="020B0A04020102020204" pitchFamily="34" charset="0"/>
              </a:rPr>
              <a:t>T-Bill</a:t>
            </a:r>
            <a:endParaRPr lang="en-US" sz="3600" dirty="0">
              <a:latin typeface="Arial Black" panose="020B0A04020102020204" pitchFamily="34" charset="0"/>
            </a:endParaRPr>
          </a:p>
        </p:txBody>
      </p:sp>
      <p:sp>
        <p:nvSpPr>
          <p:cNvPr id="9" name="TextBox 8"/>
          <p:cNvSpPr txBox="1"/>
          <p:nvPr/>
        </p:nvSpPr>
        <p:spPr>
          <a:xfrm rot="20316699">
            <a:off x="5375590" y="4129047"/>
            <a:ext cx="2316470" cy="1283910"/>
          </a:xfrm>
          <a:prstGeom prst="rightArrow">
            <a:avLst/>
          </a:prstGeom>
          <a:solidFill>
            <a:srgbClr val="7030A0"/>
          </a:solidFill>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sz="3600" dirty="0" smtClean="0">
                <a:latin typeface="Arial Black" panose="020B0A04020102020204" pitchFamily="34" charset="0"/>
              </a:rPr>
              <a:t>G-Sec</a:t>
            </a:r>
            <a:endParaRPr lang="en-US" sz="3600" dirty="0">
              <a:latin typeface="Arial Black" panose="020B0A04020102020204" pitchFamily="34" charset="0"/>
            </a:endParaRPr>
          </a:p>
        </p:txBody>
      </p:sp>
      <p:sp>
        <p:nvSpPr>
          <p:cNvPr id="10" name="TextBox 9"/>
          <p:cNvSpPr txBox="1"/>
          <p:nvPr/>
        </p:nvSpPr>
        <p:spPr>
          <a:xfrm>
            <a:off x="1072916" y="1150665"/>
            <a:ext cx="3124180" cy="990124"/>
          </a:xfrm>
          <a:prstGeom prst="downArrowCallou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3600" dirty="0" smtClean="0">
                <a:latin typeface="Arial Black" panose="020B0A04020102020204" pitchFamily="34" charset="0"/>
              </a:rPr>
              <a:t>Short term</a:t>
            </a:r>
            <a:endParaRPr lang="en-US" sz="3600" dirty="0">
              <a:latin typeface="Arial Black" panose="020B0A04020102020204" pitchFamily="34" charset="0"/>
            </a:endParaRPr>
          </a:p>
        </p:txBody>
      </p:sp>
      <p:sp>
        <p:nvSpPr>
          <p:cNvPr id="11" name="TextBox 10"/>
          <p:cNvSpPr txBox="1"/>
          <p:nvPr/>
        </p:nvSpPr>
        <p:spPr>
          <a:xfrm>
            <a:off x="7846406" y="1150665"/>
            <a:ext cx="3124180" cy="990124"/>
          </a:xfrm>
          <a:prstGeom prst="downArrowCallou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3600" dirty="0" smtClean="0">
                <a:latin typeface="Arial Black" panose="020B0A04020102020204" pitchFamily="34" charset="0"/>
              </a:rPr>
              <a:t>Long term</a:t>
            </a:r>
            <a:endParaRPr lang="en-US" sz="3600" dirty="0">
              <a:latin typeface="Arial Black" panose="020B0A04020102020204" pitchFamily="34" charset="0"/>
            </a:endParaRPr>
          </a:p>
        </p:txBody>
      </p:sp>
    </p:spTree>
    <p:extLst>
      <p:ext uri="{BB962C8B-B14F-4D97-AF65-F5344CB8AC3E}">
        <p14:creationId xmlns:p14="http://schemas.microsoft.com/office/powerpoint/2010/main" val="366249885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52344" y="521718"/>
            <a:ext cx="10646063" cy="5814564"/>
          </a:xfrm>
          <a:prstGeom prst="rect">
            <a:avLst/>
          </a:prstGeom>
        </p:spPr>
      </p:pic>
      <p:sp>
        <p:nvSpPr>
          <p:cNvPr id="7" name="TextBox 6"/>
          <p:cNvSpPr txBox="1"/>
          <p:nvPr/>
        </p:nvSpPr>
        <p:spPr>
          <a:xfrm>
            <a:off x="5641848" y="2785619"/>
            <a:ext cx="4197096" cy="3554373"/>
          </a:xfrm>
          <a:prstGeom prst="flowChartDocumen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sz="3600" dirty="0" smtClean="0">
                <a:solidFill>
                  <a:schemeClr val="bg1"/>
                </a:solidFill>
                <a:latin typeface="Franklin Gothic Heavy" panose="020B0903020102020204" pitchFamily="34" charset="0"/>
              </a:rPr>
              <a:t>Forex Reserve</a:t>
            </a:r>
          </a:p>
          <a:p>
            <a:pPr algn="ctr"/>
            <a:r>
              <a:rPr lang="en-US" sz="3600" dirty="0" smtClean="0">
                <a:solidFill>
                  <a:schemeClr val="bg1"/>
                </a:solidFill>
                <a:latin typeface="Franklin Gothic Heavy" panose="020B0903020102020204" pitchFamily="34" charset="0"/>
              </a:rPr>
              <a:t>Top-10</a:t>
            </a:r>
          </a:p>
          <a:p>
            <a:pPr algn="ctr"/>
            <a:r>
              <a:rPr lang="en-US" sz="3600" dirty="0" smtClean="0">
                <a:solidFill>
                  <a:schemeClr val="bg1"/>
                </a:solidFill>
                <a:latin typeface="Franklin Gothic Heavy" panose="020B0903020102020204" pitchFamily="34" charset="0"/>
              </a:rPr>
              <a:t>Countries </a:t>
            </a:r>
          </a:p>
          <a:p>
            <a:pPr algn="ctr"/>
            <a:r>
              <a:rPr lang="en-US" sz="3600" dirty="0" smtClean="0">
                <a:solidFill>
                  <a:schemeClr val="bg1"/>
                </a:solidFill>
                <a:latin typeface="Franklin Gothic Heavy" panose="020B0903020102020204" pitchFamily="34" charset="0"/>
              </a:rPr>
              <a:t>Of the World</a:t>
            </a:r>
          </a:p>
          <a:p>
            <a:pPr algn="ctr"/>
            <a:r>
              <a:rPr lang="en-US" sz="3600" dirty="0" smtClean="0">
                <a:solidFill>
                  <a:schemeClr val="bg1"/>
                </a:solidFill>
                <a:latin typeface="Franklin Gothic Heavy" panose="020B0903020102020204" pitchFamily="34" charset="0"/>
              </a:rPr>
              <a:t>[old data]</a:t>
            </a:r>
            <a:endParaRPr lang="en-US" sz="3600" dirty="0">
              <a:solidFill>
                <a:schemeClr val="bg1"/>
              </a:solidFill>
              <a:latin typeface="Franklin Gothic Heavy" panose="020B0903020102020204" pitchFamily="34" charset="0"/>
            </a:endParaRPr>
          </a:p>
        </p:txBody>
      </p:sp>
    </p:spTree>
    <p:extLst>
      <p:ext uri="{BB962C8B-B14F-4D97-AF65-F5344CB8AC3E}">
        <p14:creationId xmlns:p14="http://schemas.microsoft.com/office/powerpoint/2010/main" val="9747623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b="1" u="sng" dirty="0" smtClean="0"/>
              <a:t>India’s foreign exchange reserve includes:</a:t>
            </a:r>
          </a:p>
          <a:p>
            <a:pPr marL="514350" indent="-514350">
              <a:buFont typeface="+mj-lt"/>
              <a:buAutoNum type="alphaUcPeriod"/>
            </a:pPr>
            <a:r>
              <a:rPr lang="en-US" sz="3600" dirty="0" smtClean="0"/>
              <a:t>Foreign-currency, SDRs </a:t>
            </a:r>
            <a:r>
              <a:rPr lang="en-US" sz="3600" dirty="0"/>
              <a:t>and loans from foreign countries</a:t>
            </a:r>
          </a:p>
          <a:p>
            <a:pPr marL="514350" indent="-514350">
              <a:buFont typeface="+mj-lt"/>
              <a:buAutoNum type="alphaUcPeriod"/>
            </a:pPr>
            <a:r>
              <a:rPr lang="en-US" sz="3600" b="1" dirty="0" smtClean="0"/>
              <a:t>Foreign-currency, </a:t>
            </a:r>
            <a:r>
              <a:rPr lang="en-US" sz="3600" b="1" dirty="0"/>
              <a:t>gold </a:t>
            </a:r>
            <a:r>
              <a:rPr lang="en-US" sz="3600" b="1" dirty="0" smtClean="0"/>
              <a:t>and </a:t>
            </a:r>
            <a:r>
              <a:rPr lang="en-US" sz="3600" b="1" dirty="0"/>
              <a:t>SDRs</a:t>
            </a:r>
            <a:endParaRPr lang="en-US" sz="3600" dirty="0"/>
          </a:p>
          <a:p>
            <a:pPr marL="514350" indent="-514350">
              <a:buFont typeface="+mj-lt"/>
              <a:buAutoNum type="alphaUcPeriod"/>
            </a:pPr>
            <a:r>
              <a:rPr lang="en-US" sz="3600" dirty="0" smtClean="0"/>
              <a:t>Foreign-currency, SDR, </a:t>
            </a:r>
            <a:r>
              <a:rPr lang="en-US" sz="3600" dirty="0"/>
              <a:t>loans from the World </a:t>
            </a:r>
            <a:r>
              <a:rPr lang="en-US" sz="3600" dirty="0" smtClean="0"/>
              <a:t>Bank</a:t>
            </a:r>
            <a:endParaRPr lang="en-US" sz="3600" dirty="0"/>
          </a:p>
          <a:p>
            <a:pPr marL="514350" indent="-514350">
              <a:buFont typeface="+mj-lt"/>
              <a:buAutoNum type="alphaUcPeriod"/>
            </a:pPr>
            <a:r>
              <a:rPr lang="en-US" sz="3600" dirty="0" smtClean="0"/>
              <a:t>Foreign-currency, gold, loans </a:t>
            </a:r>
            <a:r>
              <a:rPr lang="en-US" sz="3600" dirty="0"/>
              <a:t>from the World Bank</a:t>
            </a:r>
            <a:endParaRPr lang="en-US" sz="3600" dirty="0">
              <a:effectLst/>
            </a:endParaRPr>
          </a:p>
        </p:txBody>
      </p:sp>
      <p:sp>
        <p:nvSpPr>
          <p:cNvPr id="2" name="Title 1"/>
          <p:cNvSpPr>
            <a:spLocks noGrp="1"/>
          </p:cNvSpPr>
          <p:nvPr>
            <p:ph type="title"/>
          </p:nvPr>
        </p:nvSpPr>
        <p:spPr/>
        <p:txBody>
          <a:bodyPr>
            <a:normAutofit fontScale="90000"/>
          </a:bodyPr>
          <a:lstStyle/>
          <a:p>
            <a:r>
              <a:rPr lang="en-US" dirty="0" smtClean="0"/>
              <a:t>MCQ UPSC 2013</a:t>
            </a:r>
            <a:endParaRPr lang="en-US" dirty="0"/>
          </a:p>
        </p:txBody>
      </p:sp>
    </p:spTree>
    <p:extLst>
      <p:ext uri="{BB962C8B-B14F-4D97-AF65-F5344CB8AC3E}">
        <p14:creationId xmlns:p14="http://schemas.microsoft.com/office/powerpoint/2010/main" val="1816088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742950" indent="-742950">
              <a:buFont typeface="+mj-lt"/>
              <a:buAutoNum type="arabicPeriod"/>
            </a:pPr>
            <a:r>
              <a:rPr lang="en-US" dirty="0"/>
              <a:t>Foreign currency assets (FCA) (US dollar, euro, pound sterling, Canadian dollar, Australian dollar and Japanese yen etc.)</a:t>
            </a:r>
          </a:p>
          <a:p>
            <a:pPr marL="742950" indent="-742950">
              <a:buFont typeface="+mj-lt"/>
              <a:buAutoNum type="arabicPeriod"/>
            </a:pPr>
            <a:r>
              <a:rPr lang="en-US" dirty="0"/>
              <a:t>gold</a:t>
            </a:r>
          </a:p>
          <a:p>
            <a:pPr marL="742950" indent="-742950">
              <a:buFont typeface="+mj-lt"/>
              <a:buAutoNum type="arabicPeriod"/>
            </a:pPr>
            <a:r>
              <a:rPr lang="en-US" dirty="0"/>
              <a:t>special drawing rights (</a:t>
            </a:r>
            <a:r>
              <a:rPr lang="en-US" b="1" dirty="0"/>
              <a:t>SDRs</a:t>
            </a:r>
            <a:r>
              <a:rPr lang="en-US" dirty="0"/>
              <a:t>) of IMF</a:t>
            </a:r>
          </a:p>
          <a:p>
            <a:pPr marL="742950" indent="-742950">
              <a:buFont typeface="+mj-lt"/>
              <a:buAutoNum type="arabicPeriod"/>
            </a:pPr>
            <a:r>
              <a:rPr lang="en-US" dirty="0"/>
              <a:t>Reserve tranche position (RTP) </a:t>
            </a:r>
            <a:r>
              <a:rPr lang="en-US" dirty="0" smtClean="0"/>
              <a:t>IMF</a:t>
            </a:r>
            <a:endParaRPr lang="en-US" dirty="0"/>
          </a:p>
        </p:txBody>
      </p:sp>
      <p:sp>
        <p:nvSpPr>
          <p:cNvPr id="3" name="Title 2"/>
          <p:cNvSpPr>
            <a:spLocks noGrp="1"/>
          </p:cNvSpPr>
          <p:nvPr>
            <p:ph type="title"/>
          </p:nvPr>
        </p:nvSpPr>
        <p:spPr/>
        <p:txBody>
          <a:bodyPr>
            <a:normAutofit fontScale="90000"/>
          </a:bodyPr>
          <a:lstStyle/>
          <a:p>
            <a:r>
              <a:rPr lang="en-US" dirty="0" smtClean="0"/>
              <a:t>Foreign Exchange Reserve (RBI)</a:t>
            </a:r>
            <a:endParaRPr lang="en-US" dirty="0"/>
          </a:p>
        </p:txBody>
      </p:sp>
    </p:spTree>
    <p:extLst>
      <p:ext uri="{BB962C8B-B14F-4D97-AF65-F5344CB8AC3E}">
        <p14:creationId xmlns:p14="http://schemas.microsoft.com/office/powerpoint/2010/main" val="98255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dirty="0" smtClean="0">
                <a:solidFill>
                  <a:srgbClr val="FFC000"/>
                </a:solidFill>
              </a:rPr>
              <a:t>India’s foreign exchange reserve includes:</a:t>
            </a:r>
          </a:p>
          <a:p>
            <a:pPr marL="514350" indent="-514350">
              <a:buFont typeface="+mj-lt"/>
              <a:buAutoNum type="alphaUcPeriod"/>
            </a:pPr>
            <a:r>
              <a:rPr lang="en-US" sz="3600" dirty="0" smtClean="0"/>
              <a:t>Foreign-currency, SDRs </a:t>
            </a:r>
            <a:r>
              <a:rPr lang="en-US" sz="3600" dirty="0"/>
              <a:t>and </a:t>
            </a:r>
            <a:r>
              <a:rPr lang="en-US" u="sng" dirty="0" smtClean="0">
                <a:solidFill>
                  <a:srgbClr val="FF4F4F"/>
                </a:solidFill>
              </a:rPr>
              <a:t>LOANS</a:t>
            </a:r>
            <a:r>
              <a:rPr lang="en-US" sz="3600" dirty="0" smtClean="0">
                <a:solidFill>
                  <a:srgbClr val="FF4F4F"/>
                </a:solidFill>
              </a:rPr>
              <a:t> </a:t>
            </a:r>
            <a:r>
              <a:rPr lang="en-US" sz="3600" dirty="0" smtClean="0"/>
              <a:t>from </a:t>
            </a:r>
            <a:r>
              <a:rPr lang="en-US" sz="3600" dirty="0"/>
              <a:t>foreign countries</a:t>
            </a:r>
          </a:p>
          <a:p>
            <a:pPr marL="514350" indent="-514350">
              <a:buFont typeface="+mj-lt"/>
              <a:buAutoNum type="alphaUcPeriod"/>
            </a:pPr>
            <a:r>
              <a:rPr lang="en-US" sz="3600" b="1" dirty="0" smtClean="0">
                <a:solidFill>
                  <a:srgbClr val="92D050"/>
                </a:solidFill>
              </a:rPr>
              <a:t>Foreign-currency, </a:t>
            </a:r>
            <a:r>
              <a:rPr lang="en-US" sz="3600" b="1" dirty="0">
                <a:solidFill>
                  <a:srgbClr val="92D050"/>
                </a:solidFill>
              </a:rPr>
              <a:t>gold </a:t>
            </a:r>
            <a:r>
              <a:rPr lang="en-US" sz="3600" b="1" dirty="0" smtClean="0">
                <a:solidFill>
                  <a:srgbClr val="92D050"/>
                </a:solidFill>
              </a:rPr>
              <a:t>and SDRs (RIGHT)</a:t>
            </a:r>
            <a:endParaRPr lang="en-US" sz="3600" dirty="0">
              <a:solidFill>
                <a:srgbClr val="92D050"/>
              </a:solidFill>
            </a:endParaRPr>
          </a:p>
          <a:p>
            <a:pPr marL="514350" indent="-514350">
              <a:buFont typeface="+mj-lt"/>
              <a:buAutoNum type="alphaUcPeriod"/>
            </a:pPr>
            <a:r>
              <a:rPr lang="en-US" sz="3600" dirty="0" smtClean="0"/>
              <a:t>Foreign-currency, SDR, </a:t>
            </a:r>
            <a:r>
              <a:rPr lang="en-US" u="sng" dirty="0" smtClean="0">
                <a:solidFill>
                  <a:srgbClr val="FF4F4F"/>
                </a:solidFill>
              </a:rPr>
              <a:t>LOANS</a:t>
            </a:r>
            <a:r>
              <a:rPr lang="en-US" sz="3600" dirty="0" smtClean="0">
                <a:solidFill>
                  <a:srgbClr val="FF4F4F"/>
                </a:solidFill>
              </a:rPr>
              <a:t> </a:t>
            </a:r>
            <a:r>
              <a:rPr lang="en-US" sz="3600" dirty="0" smtClean="0"/>
              <a:t>from </a:t>
            </a:r>
            <a:r>
              <a:rPr lang="en-US" sz="3600" dirty="0"/>
              <a:t>the World </a:t>
            </a:r>
            <a:r>
              <a:rPr lang="en-US" sz="3600" dirty="0" smtClean="0"/>
              <a:t>Bank</a:t>
            </a:r>
            <a:endParaRPr lang="en-US" sz="3600" dirty="0"/>
          </a:p>
          <a:p>
            <a:pPr marL="514350" indent="-514350">
              <a:buFont typeface="+mj-lt"/>
              <a:buAutoNum type="alphaUcPeriod"/>
            </a:pPr>
            <a:r>
              <a:rPr lang="en-US" sz="3600" dirty="0" smtClean="0"/>
              <a:t>Foreign-currency, gold, </a:t>
            </a:r>
            <a:r>
              <a:rPr lang="en-US" u="sng" dirty="0" smtClean="0">
                <a:solidFill>
                  <a:srgbClr val="FF4F4F"/>
                </a:solidFill>
              </a:rPr>
              <a:t>LOANS</a:t>
            </a:r>
            <a:r>
              <a:rPr lang="en-US" sz="3600" dirty="0" smtClean="0">
                <a:solidFill>
                  <a:srgbClr val="FF4F4F"/>
                </a:solidFill>
              </a:rPr>
              <a:t> </a:t>
            </a:r>
            <a:r>
              <a:rPr lang="en-US" sz="3600" dirty="0" smtClean="0"/>
              <a:t>from </a:t>
            </a:r>
            <a:r>
              <a:rPr lang="en-US" sz="3600" dirty="0"/>
              <a:t>the World Bank</a:t>
            </a:r>
            <a:endParaRPr lang="en-US" sz="3600" dirty="0">
              <a:effectLst/>
            </a:endParaRPr>
          </a:p>
        </p:txBody>
      </p:sp>
      <p:sp>
        <p:nvSpPr>
          <p:cNvPr id="2" name="Title 1"/>
          <p:cNvSpPr>
            <a:spLocks noGrp="1"/>
          </p:cNvSpPr>
          <p:nvPr>
            <p:ph type="title"/>
          </p:nvPr>
        </p:nvSpPr>
        <p:spPr/>
        <p:txBody>
          <a:bodyPr>
            <a:normAutofit fontScale="90000"/>
          </a:bodyPr>
          <a:lstStyle/>
          <a:p>
            <a:r>
              <a:rPr lang="en-US" dirty="0" smtClean="0"/>
              <a:t>MCQ UPSC 2013</a:t>
            </a:r>
            <a:endParaRPr lang="en-US" dirty="0"/>
          </a:p>
        </p:txBody>
      </p:sp>
    </p:spTree>
    <p:extLst>
      <p:ext uri="{BB962C8B-B14F-4D97-AF65-F5344CB8AC3E}">
        <p14:creationId xmlns:p14="http://schemas.microsoft.com/office/powerpoint/2010/main" val="149222422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r>
              <a:rPr lang="en-US" sz="4400" dirty="0" smtClean="0"/>
              <a:t>A: Despite having no current account surplus, India has sizable foreign exchange reserves.</a:t>
            </a:r>
          </a:p>
          <a:p>
            <a:r>
              <a:rPr lang="en-US" sz="4400" dirty="0" smtClean="0"/>
              <a:t>R: RBI Intervention </a:t>
            </a:r>
            <a:r>
              <a:rPr lang="en-US" sz="4400" dirty="0"/>
              <a:t>in the foreign exchange markets </a:t>
            </a:r>
            <a:r>
              <a:rPr lang="en-US" sz="4400" dirty="0" smtClean="0"/>
              <a:t>is the general reason behind accumulation of large forex reserve.</a:t>
            </a:r>
            <a:endParaRPr lang="en-US" sz="4400" dirty="0"/>
          </a:p>
          <a:p>
            <a:pPr marL="0" indent="0" algn="ctr">
              <a:buNone/>
            </a:pPr>
            <a:r>
              <a:rPr lang="en-US" sz="4400" dirty="0" smtClean="0">
                <a:solidFill>
                  <a:srgbClr val="92D050"/>
                </a:solidFill>
              </a:rPr>
              <a:t>Both correct, R explains A</a:t>
            </a:r>
            <a:endParaRPr lang="en-US" sz="4400" dirty="0">
              <a:solidFill>
                <a:srgbClr val="92D050"/>
              </a:solidFill>
            </a:endParaRPr>
          </a:p>
        </p:txBody>
      </p:sp>
      <p:sp>
        <p:nvSpPr>
          <p:cNvPr id="4" name="Title 3"/>
          <p:cNvSpPr>
            <a:spLocks noGrp="1"/>
          </p:cNvSpPr>
          <p:nvPr>
            <p:ph type="title"/>
          </p:nvPr>
        </p:nvSpPr>
        <p:spPr/>
        <p:txBody>
          <a:bodyPr>
            <a:normAutofit fontScale="90000"/>
          </a:bodyPr>
          <a:lstStyle/>
          <a:p>
            <a:r>
              <a:rPr lang="en-US" dirty="0" smtClean="0"/>
              <a:t>Assertion / Reasoning</a:t>
            </a:r>
            <a:endParaRPr lang="en-US" dirty="0"/>
          </a:p>
        </p:txBody>
      </p:sp>
    </p:spTree>
    <p:extLst>
      <p:ext uri="{BB962C8B-B14F-4D97-AF65-F5344CB8AC3E}">
        <p14:creationId xmlns:p14="http://schemas.microsoft.com/office/powerpoint/2010/main" val="2914738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smtClean="0"/>
              <a:t>BoP: meaning, Components, Crisis</a:t>
            </a:r>
          </a:p>
          <a:p>
            <a:r>
              <a:rPr lang="en-US" dirty="0"/>
              <a:t>FDI-FII </a:t>
            </a:r>
            <a:r>
              <a:rPr lang="en-US" dirty="0" smtClean="0"/>
              <a:t>difference</a:t>
            </a:r>
          </a:p>
          <a:p>
            <a:r>
              <a:rPr lang="en-US" dirty="0" smtClean="0"/>
              <a:t>Forex reserve</a:t>
            </a:r>
          </a:p>
          <a:p>
            <a:r>
              <a:rPr lang="en-US" dirty="0" smtClean="0">
                <a:solidFill>
                  <a:srgbClr val="FFC000"/>
                </a:solidFill>
              </a:rPr>
              <a:t>Next</a:t>
            </a:r>
            <a:r>
              <a:rPr lang="en-US" dirty="0" smtClean="0">
                <a:solidFill>
                  <a:srgbClr val="FFC000"/>
                </a:solidFill>
              </a:rPr>
              <a:t>:</a:t>
            </a:r>
            <a:r>
              <a:rPr lang="en-US" dirty="0" smtClean="0"/>
              <a:t> Exchange rate systems and capital account convertibility</a:t>
            </a:r>
          </a:p>
        </p:txBody>
      </p:sp>
    </p:spTree>
    <p:extLst>
      <p:ext uri="{BB962C8B-B14F-4D97-AF65-F5344CB8AC3E}">
        <p14:creationId xmlns:p14="http://schemas.microsoft.com/office/powerpoint/2010/main" val="1703309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5620" y="50904"/>
            <a:ext cx="3823396" cy="286754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7843" y="2918451"/>
            <a:ext cx="2724331" cy="3408907"/>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835" y="520967"/>
            <a:ext cx="4000500" cy="2714625"/>
          </a:xfrm>
          <a:prstGeom prst="rect">
            <a:avLst/>
          </a:prstGeom>
        </p:spPr>
      </p:pic>
      <p:sp>
        <p:nvSpPr>
          <p:cNvPr id="5" name="TextBox 4"/>
          <p:cNvSpPr txBox="1"/>
          <p:nvPr/>
        </p:nvSpPr>
        <p:spPr>
          <a:xfrm>
            <a:off x="4325647" y="594348"/>
            <a:ext cx="3675888" cy="1283910"/>
          </a:xfrm>
          <a:prstGeom prst="rightArrow">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ysClr val="windowText" lastClr="000000"/>
                </a:solidFill>
                <a:latin typeface="Franklin Gothic Heavy" panose="020B0903020102020204" pitchFamily="34" charset="0"/>
              </a:rPr>
              <a:t>Shares</a:t>
            </a:r>
            <a:endParaRPr lang="en-US" sz="3600" dirty="0">
              <a:solidFill>
                <a:sysClr val="windowText" lastClr="000000"/>
              </a:solidFill>
              <a:latin typeface="Franklin Gothic Heavy" panose="020B0903020102020204" pitchFamily="34" charset="0"/>
            </a:endParaRPr>
          </a:p>
        </p:txBody>
      </p:sp>
      <p:sp>
        <p:nvSpPr>
          <p:cNvPr id="7" name="TextBox 6"/>
          <p:cNvSpPr txBox="1"/>
          <p:nvPr/>
        </p:nvSpPr>
        <p:spPr>
          <a:xfrm rot="19758780">
            <a:off x="6467856" y="2292783"/>
            <a:ext cx="3675888" cy="2200989"/>
          </a:xfrm>
          <a:prstGeom prst="leftArrow">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sz="6600" dirty="0">
                <a:solidFill>
                  <a:schemeClr val="bg1"/>
                </a:solidFill>
                <a:latin typeface="Franklin Gothic Heavy" panose="020B0903020102020204" pitchFamily="34" charset="0"/>
              </a:rPr>
              <a:t>A</a:t>
            </a:r>
            <a:r>
              <a:rPr lang="en-US" sz="6600" dirty="0" smtClean="0">
                <a:solidFill>
                  <a:schemeClr val="bg1"/>
                </a:solidFill>
                <a:latin typeface="Franklin Gothic Heavy" panose="020B0903020102020204" pitchFamily="34" charset="0"/>
              </a:rPr>
              <a:t>DR</a:t>
            </a:r>
            <a:endParaRPr lang="en-US" sz="6600" dirty="0">
              <a:solidFill>
                <a:schemeClr val="bg1"/>
              </a:solidFill>
              <a:latin typeface="Franklin Gothic Heavy" panose="020B0903020102020204" pitchFamily="34" charset="0"/>
            </a:endParaRPr>
          </a:p>
        </p:txBody>
      </p:sp>
      <p:sp>
        <p:nvSpPr>
          <p:cNvPr id="8" name="TextBox 7"/>
          <p:cNvSpPr txBox="1"/>
          <p:nvPr/>
        </p:nvSpPr>
        <p:spPr>
          <a:xfrm rot="2111085">
            <a:off x="1815493" y="3655693"/>
            <a:ext cx="2750859" cy="1323439"/>
          </a:xfrm>
          <a:prstGeom prst="homePlate">
            <a:avLst/>
          </a:prstGeom>
          <a:solidFill>
            <a:srgbClr val="00B05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4000" dirty="0" smtClean="0">
                <a:solidFill>
                  <a:schemeClr val="bg1"/>
                </a:solidFill>
                <a:latin typeface="Franklin Gothic Heavy" panose="020B0903020102020204" pitchFamily="34" charset="0"/>
              </a:rPr>
              <a:t>Dividend</a:t>
            </a:r>
          </a:p>
          <a:p>
            <a:pPr algn="ctr"/>
            <a:r>
              <a:rPr lang="en-US" sz="4000" dirty="0" smtClean="0">
                <a:solidFill>
                  <a:schemeClr val="bg1"/>
                </a:solidFill>
                <a:latin typeface="Franklin Gothic Heavy" panose="020B0903020102020204" pitchFamily="34" charset="0"/>
              </a:rPr>
              <a:t>$$</a:t>
            </a:r>
            <a:endParaRPr lang="en-US" sz="4000" dirty="0">
              <a:solidFill>
                <a:schemeClr val="bg1"/>
              </a:solidFill>
              <a:latin typeface="Franklin Gothic Heavy" panose="020B0903020102020204" pitchFamily="34" charset="0"/>
            </a:endParaRPr>
          </a:p>
        </p:txBody>
      </p:sp>
      <p:sp>
        <p:nvSpPr>
          <p:cNvPr id="9" name="TextBox 8"/>
          <p:cNvSpPr txBox="1"/>
          <p:nvPr/>
        </p:nvSpPr>
        <p:spPr>
          <a:xfrm>
            <a:off x="3054097" y="6138628"/>
            <a:ext cx="5094998" cy="646331"/>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Franklin Gothic Heavy" panose="020B0903020102020204" pitchFamily="34" charset="0"/>
              </a:rPr>
              <a:t>NASDAQ</a:t>
            </a:r>
            <a:endParaRPr lang="en-US" sz="3600" dirty="0">
              <a:latin typeface="Franklin Gothic Heavy" panose="020B0903020102020204" pitchFamily="34" charset="0"/>
            </a:endParaRPr>
          </a:p>
        </p:txBody>
      </p:sp>
    </p:spTree>
    <p:extLst>
      <p:ext uri="{BB962C8B-B14F-4D97-AF65-F5344CB8AC3E}">
        <p14:creationId xmlns:p14="http://schemas.microsoft.com/office/powerpoint/2010/main" val="3899492578"/>
      </p:ext>
    </p:extLst>
  </p:cSld>
  <p:clrMapOvr>
    <a:masterClrMapping/>
  </p:clrMapOvr>
  <p:timing>
    <p:tnLst>
      <p:par>
        <p:cTn id="1" dur="indefinite" restart="never" nodeType="tmRoot"/>
      </p:par>
    </p:tnLst>
  </p:timing>
</p:sld>
</file>

<file path=ppt/theme/theme1.xml><?xml version="1.0" encoding="utf-8"?>
<a:theme xmlns:a="http://schemas.openxmlformats.org/drawingml/2006/main" name="PPT_DARK_2015">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DARK_2015" id="{AB6FF9BD-5B9A-42BF-917F-DE3B3C948998}" vid="{7AA76A3C-788C-41F0-9EAF-E31970DC9F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PPT_DARK_2015</Template>
  <TotalTime>779</TotalTime>
  <Words>1639</Words>
  <Application>Microsoft Office PowerPoint</Application>
  <PresentationFormat>Widescreen</PresentationFormat>
  <Paragraphs>461</Paragraphs>
  <Slides>85</Slides>
  <Notes>11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85</vt:i4>
      </vt:variant>
    </vt:vector>
  </HeadingPairs>
  <TitlesOfParts>
    <vt:vector size="99" baseType="lpstr">
      <vt:lpstr>Adobe Gothic Std B</vt:lpstr>
      <vt:lpstr>Kozuka Gothic Pro B</vt:lpstr>
      <vt:lpstr>Arial</vt:lpstr>
      <vt:lpstr>Arial Black</vt:lpstr>
      <vt:lpstr>Calibri</vt:lpstr>
      <vt:lpstr>Calibri Light</vt:lpstr>
      <vt:lpstr>Franklin Gothic Demi</vt:lpstr>
      <vt:lpstr>Franklin Gothic Demi Cond</vt:lpstr>
      <vt:lpstr>Franklin Gothic Heavy</vt:lpstr>
      <vt:lpstr>Franklin Gothic Medium Cond</vt:lpstr>
      <vt:lpstr>Segoe UI Black</vt:lpstr>
      <vt:lpstr>Segoe UI Semibold</vt:lpstr>
      <vt:lpstr>Wingdings</vt:lpstr>
      <vt:lpstr>PPT_DARK_2015</vt:lpstr>
      <vt:lpstr>PowerPoint Presentation</vt:lpstr>
      <vt:lpstr>PowerPoint Presentation</vt:lpstr>
      <vt:lpstr>Monetary Policy</vt:lpstr>
      <vt:lpstr>Qualitative /selective/ direct Tools</vt:lpstr>
      <vt:lpstr>Evolution &amp; financial inclusion</vt:lpstr>
      <vt:lpstr>PowerPoint Presentation</vt:lpstr>
      <vt:lpstr>PowerPoint Presentation</vt:lpstr>
      <vt:lpstr>PowerPoint Presentation</vt:lpstr>
      <vt:lpstr>PowerPoint Presentation</vt:lpstr>
      <vt:lpstr>ETF: Exchange Traded Fund</vt:lpstr>
      <vt:lpstr>PowerPoint Presentation</vt:lpstr>
      <vt:lpstr>SENSEX calculation: 1979</vt:lpstr>
      <vt:lpstr>Demat System</vt:lpstr>
      <vt:lpstr>PowerPoint Presentation</vt:lpstr>
      <vt:lpstr>PowerPoint Presentation</vt:lpstr>
      <vt:lpstr>Balance of Payment International Trade</vt:lpstr>
      <vt:lpstr>PowerPoint Presentation</vt:lpstr>
      <vt:lpstr>PowerPoint Presentation</vt:lpstr>
      <vt:lpstr>System Record</vt:lpstr>
      <vt:lpstr>PowerPoint Presentation</vt:lpstr>
      <vt:lpstr>Economic Transactions </vt:lpstr>
      <vt:lpstr>Economic Transactions </vt:lpstr>
      <vt:lpstr>Economic Transactions </vt:lpstr>
      <vt:lpstr>PowerPoint Presentation</vt:lpstr>
      <vt:lpstr>PowerPoint Presentation</vt:lpstr>
      <vt:lpstr>Balance of Payment International Trade</vt:lpstr>
      <vt:lpstr>PowerPoint Presentation</vt:lpstr>
      <vt:lpstr>PowerPoint Presentation</vt:lpstr>
      <vt:lpstr>PowerPoint Presentation</vt:lpstr>
      <vt:lpstr>BoP: Current Account (2013-14) Million USD</vt:lpstr>
      <vt:lpstr>PowerPoint Presentation</vt:lpstr>
      <vt:lpstr>PowerPoint Presentation</vt:lpstr>
      <vt:lpstr>PowerPoint Presentation</vt:lpstr>
      <vt:lpstr>Balance of Trade</vt:lpstr>
      <vt:lpstr>PowerPoint Presentation</vt:lpstr>
      <vt:lpstr>PowerPoint Presentation</vt:lpstr>
      <vt:lpstr>PowerPoint Presentation</vt:lpstr>
      <vt:lpstr>PowerPoint Presentation</vt:lpstr>
      <vt:lpstr>Profit-interest-Dividends</vt:lpstr>
      <vt:lpstr>PowerPoint Presentation</vt:lpstr>
      <vt:lpstr>PowerPoint Presentation</vt:lpstr>
      <vt:lpstr>Visible vs Invisible</vt:lpstr>
      <vt:lpstr>India’s CAD: Past Present Future</vt:lpstr>
      <vt:lpstr>How to reduce CAD?</vt:lpstr>
      <vt:lpstr>PowerPoint Presentation</vt:lpstr>
      <vt:lpstr>Capital Account</vt:lpstr>
      <vt:lpstr>Arvind Mayaram Panel</vt:lpstr>
      <vt:lpstr>Types of companies: Mayaram FII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Capital Account: Foreign investment</vt:lpstr>
      <vt:lpstr>PowerPoint Presentation</vt:lpstr>
      <vt:lpstr>Capital Account inflow</vt:lpstr>
      <vt:lpstr>PowerPoint Presentation</vt:lpstr>
      <vt:lpstr>MCQ 2013: find components of capital account?</vt:lpstr>
      <vt:lpstr>PowerPoint Presentation</vt:lpstr>
      <vt:lpstr>MCQ 2013: Capital account components</vt:lpstr>
      <vt:lpstr>PowerPoint Presentation</vt:lpstr>
      <vt:lpstr>PowerPoint Presentation</vt:lpstr>
      <vt:lpstr>Balance of Payment India (Mill.USD)</vt:lpstr>
      <vt:lpstr>Balance of Payment India (Mill.USD)</vt:lpstr>
      <vt:lpstr>Balance of Payment India (Mill.USD)</vt:lpstr>
      <vt:lpstr>Supply Demand</vt:lpstr>
      <vt:lpstr>Inflation</vt:lpstr>
      <vt:lpstr>Reduce demand by ▼ money supply</vt:lpstr>
      <vt:lpstr>If Balance of Payment is POSITIVE</vt:lpstr>
      <vt:lpstr>If BoP surplus- RBI should purchase those $$ (Mill.USD)</vt:lpstr>
      <vt:lpstr>Why BoP crisis in 1991-92?</vt:lpstr>
      <vt:lpstr>If Balance of Payment is Negative</vt:lpstr>
      <vt:lpstr>If BoP negative RBI should sell its own $$ (Mill.USD)</vt:lpstr>
      <vt:lpstr>Why BoP crisis in 1991-92?</vt:lpstr>
      <vt:lpstr>Moral of the story: how to face BoP crisis?</vt:lpstr>
      <vt:lpstr>Forex Reserve</vt:lpstr>
      <vt:lpstr>India’s Forex Reserve (March 2014)</vt:lpstr>
      <vt:lpstr>PowerPoint Presentation</vt:lpstr>
      <vt:lpstr>MCQ UPSC 2013</vt:lpstr>
      <vt:lpstr>Foreign Exchange Reserve (RBI)</vt:lpstr>
      <vt:lpstr>MCQ UPSC 2013</vt:lpstr>
      <vt:lpstr>Assertion / Reasoning</vt:lpstr>
      <vt:lpstr>PowerPoint Presentation</vt:lpstr>
    </vt:vector>
  </TitlesOfParts>
  <Company>Mrunal.org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Balance of Payment</dc:title>
  <dc:creator>Mrunal Patel</dc:creator>
  <cp:lastModifiedBy>Mrunal Patel</cp:lastModifiedBy>
  <cp:revision>575</cp:revision>
  <dcterms:created xsi:type="dcterms:W3CDTF">2014-07-21T05:14:28Z</dcterms:created>
  <dcterms:modified xsi:type="dcterms:W3CDTF">2015-02-19T17:05:35Z</dcterms:modified>
</cp:coreProperties>
</file>